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59"/>
  </p:notesMasterIdLst>
  <p:sldIdLst>
    <p:sldId id="256" r:id="rId2"/>
    <p:sldId id="342" r:id="rId3"/>
    <p:sldId id="257" r:id="rId4"/>
    <p:sldId id="300" r:id="rId5"/>
    <p:sldId id="301" r:id="rId6"/>
    <p:sldId id="279" r:id="rId7"/>
    <p:sldId id="302" r:id="rId8"/>
    <p:sldId id="303" r:id="rId9"/>
    <p:sldId id="280" r:id="rId10"/>
    <p:sldId id="305" r:id="rId11"/>
    <p:sldId id="304" r:id="rId12"/>
    <p:sldId id="281" r:id="rId13"/>
    <p:sldId id="306" r:id="rId14"/>
    <p:sldId id="307" r:id="rId15"/>
    <p:sldId id="282" r:id="rId16"/>
    <p:sldId id="308" r:id="rId17"/>
    <p:sldId id="309" r:id="rId18"/>
    <p:sldId id="283" r:id="rId19"/>
    <p:sldId id="310" r:id="rId20"/>
    <p:sldId id="311" r:id="rId21"/>
    <p:sldId id="284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285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286" r:id="rId38"/>
    <p:sldId id="328" r:id="rId39"/>
    <p:sldId id="329" r:id="rId40"/>
    <p:sldId id="330" r:id="rId41"/>
    <p:sldId id="331" r:id="rId42"/>
    <p:sldId id="332" r:id="rId43"/>
    <p:sldId id="333" r:id="rId44"/>
    <p:sldId id="334" r:id="rId45"/>
    <p:sldId id="287" r:id="rId46"/>
    <p:sldId id="335" r:id="rId47"/>
    <p:sldId id="336" r:id="rId48"/>
    <p:sldId id="337" r:id="rId49"/>
    <p:sldId id="338" r:id="rId50"/>
    <p:sldId id="339" r:id="rId51"/>
    <p:sldId id="340" r:id="rId52"/>
    <p:sldId id="341" r:id="rId53"/>
    <p:sldId id="288" r:id="rId54"/>
    <p:sldId id="312" r:id="rId55"/>
    <p:sldId id="313" r:id="rId56"/>
    <p:sldId id="289" r:id="rId57"/>
    <p:sldId id="265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9CE6"/>
    <a:srgbClr val="EB9DAE"/>
    <a:srgbClr val="496BD7"/>
    <a:srgbClr val="8E9DEA"/>
    <a:srgbClr val="F791B1"/>
    <a:srgbClr val="3B616D"/>
  </p:clrMru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Lbls>
            <c:dLbl>
              <c:idx val="3"/>
              <c:layout>
                <c:manualLayout>
                  <c:x val="4.6948981317165683E-2"/>
                  <c:y val="3.041005981886808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Val val="1"/>
            <c:showLeaderLines val="1"/>
          </c:dLbls>
          <c:cat>
            <c:strRef>
              <c:f>Sheet1!$B$3:$B$7</c:f>
              <c:strCache>
                <c:ptCount val="5"/>
                <c:pt idx="0">
                  <c:v>Ενημερώνεστε για τις πολιτικές εξελίξεις</c:v>
                </c:pt>
                <c:pt idx="1">
                  <c:v>Aκούτε μουσική</c:v>
                </c:pt>
                <c:pt idx="2">
                  <c:v>Παρακολουθείτε την αθλητική κίνηση</c:v>
                </c:pt>
                <c:pt idx="3">
                  <c:v>Για όλους τους παραπάνω λόγους</c:v>
                </c:pt>
                <c:pt idx="4">
                  <c:v>ΔΓ/ ΔΑ</c:v>
                </c:pt>
              </c:strCache>
            </c:strRef>
          </c:cat>
          <c:val>
            <c:numRef>
              <c:f>Sheet1!$E$3:$E$7</c:f>
              <c:numCache>
                <c:formatCode>0.0</c:formatCode>
                <c:ptCount val="5"/>
                <c:pt idx="0">
                  <c:v>16.849015317286735</c:v>
                </c:pt>
                <c:pt idx="1">
                  <c:v>59.299781181619245</c:v>
                </c:pt>
                <c:pt idx="2">
                  <c:v>2.7352297592997807</c:v>
                </c:pt>
                <c:pt idx="3">
                  <c:v>21.006564551422287</c:v>
                </c:pt>
                <c:pt idx="4">
                  <c:v>0.10940919037199126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17559858589106"/>
          <c:y val="0.39322125097316535"/>
          <c:w val="0.32803993250843644"/>
          <c:h val="0.37125442235865858"/>
        </c:manualLayout>
      </c:layout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zero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ΚΕΝΤΡΙΚΟΥ   ΤΟΜΕΑ  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Sheet2!$D$26</c:f>
              <c:strCache>
                <c:ptCount val="1"/>
                <c:pt idx="0">
                  <c:v>ΚΕΝΤΡΙΚΟΣ ΤΟΜΕΑΣ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Sheet2!$B$27:$B$36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Sheet2!$D$27:$D$36</c:f>
              <c:numCache>
                <c:formatCode>0.0</c:formatCode>
                <c:ptCount val="10"/>
                <c:pt idx="0">
                  <c:v>11.48936170212766</c:v>
                </c:pt>
                <c:pt idx="1">
                  <c:v>5.957446808510638</c:v>
                </c:pt>
                <c:pt idx="2">
                  <c:v>5.5319148936170217</c:v>
                </c:pt>
                <c:pt idx="3">
                  <c:v>17.872340425531796</c:v>
                </c:pt>
                <c:pt idx="4">
                  <c:v>1.7021276595744592</c:v>
                </c:pt>
                <c:pt idx="5">
                  <c:v>6.8085106382978369</c:v>
                </c:pt>
                <c:pt idx="6">
                  <c:v>1.7021276595744592</c:v>
                </c:pt>
                <c:pt idx="7">
                  <c:v>29.78723404255306</c:v>
                </c:pt>
                <c:pt idx="8">
                  <c:v>5.5319148936170217</c:v>
                </c:pt>
                <c:pt idx="9">
                  <c:v>21.276595744680851</c:v>
                </c:pt>
              </c:numCache>
            </c:numRef>
          </c:val>
        </c:ser>
        <c:shape val="box"/>
        <c:axId val="123368192"/>
        <c:axId val="123369728"/>
        <c:axId val="0"/>
      </c:bar3DChart>
      <c:catAx>
        <c:axId val="123368192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3369728"/>
        <c:crosses val="autoZero"/>
        <c:auto val="1"/>
        <c:lblAlgn val="ctr"/>
        <c:lblOffset val="100"/>
      </c:catAx>
      <c:valAx>
        <c:axId val="123369728"/>
        <c:scaling>
          <c:orientation val="minMax"/>
        </c:scaling>
        <c:axPos val="b"/>
        <c:numFmt formatCode="0.0" sourceLinked="1"/>
        <c:tickLblPos val="nextTo"/>
        <c:crossAx val="123368192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 ΝΟΤΙΟΥ</a:t>
            </a:r>
            <a:r>
              <a:rPr lang="el-GR" baseline="0" dirty="0" smtClean="0"/>
              <a:t>  </a:t>
            </a:r>
            <a:r>
              <a:rPr lang="el-GR" dirty="0" smtClean="0"/>
              <a:t>ΤΟΜΕΑ</a:t>
            </a:r>
            <a:r>
              <a:rPr lang="el-GR" baseline="0" dirty="0" smtClean="0"/>
              <a:t>  ΑΘΗΝΩΝ 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Sheet2!$D$37</c:f>
              <c:strCache>
                <c:ptCount val="1"/>
                <c:pt idx="0">
                  <c:v>ΝΟΤΙΟΣ ΤΟΜΕΑΣ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Sheet2!$B$38:$B$47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Sheet2!$D$38:$D$47</c:f>
              <c:numCache>
                <c:formatCode>0.0</c:formatCode>
                <c:ptCount val="10"/>
                <c:pt idx="0">
                  <c:v>9.3023255813953494</c:v>
                </c:pt>
                <c:pt idx="1">
                  <c:v>1.1627906976744065</c:v>
                </c:pt>
                <c:pt idx="2">
                  <c:v>5.8139534883720927</c:v>
                </c:pt>
                <c:pt idx="3">
                  <c:v>23.255813953488371</c:v>
                </c:pt>
                <c:pt idx="4">
                  <c:v>3.4883720930232527</c:v>
                </c:pt>
                <c:pt idx="5">
                  <c:v>4.6511627906976933</c:v>
                </c:pt>
                <c:pt idx="6">
                  <c:v>1.1627906976744065</c:v>
                </c:pt>
                <c:pt idx="7">
                  <c:v>32.558139534883942</c:v>
                </c:pt>
                <c:pt idx="8">
                  <c:v>8.1395348837209767</c:v>
                </c:pt>
                <c:pt idx="9">
                  <c:v>20.930232558139366</c:v>
                </c:pt>
              </c:numCache>
            </c:numRef>
          </c:val>
        </c:ser>
        <c:shape val="box"/>
        <c:axId val="123482112"/>
        <c:axId val="123483648"/>
        <c:axId val="0"/>
      </c:bar3DChart>
      <c:catAx>
        <c:axId val="123482112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3483648"/>
        <c:crosses val="autoZero"/>
        <c:auto val="1"/>
        <c:lblAlgn val="ctr"/>
        <c:lblOffset val="100"/>
      </c:catAx>
      <c:valAx>
        <c:axId val="123483648"/>
        <c:scaling>
          <c:orientation val="minMax"/>
        </c:scaling>
        <c:axPos val="b"/>
        <c:numFmt formatCode="0.0" sourceLinked="1"/>
        <c:tickLblPos val="nextTo"/>
        <c:crossAx val="123482112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ΠΕΙΡΑΙΩΣ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Sheet2!$D$48</c:f>
              <c:strCache>
                <c:ptCount val="1"/>
                <c:pt idx="0">
                  <c:v>ΠΕΙΡΑΙΩΣ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Sheet2!$B$49:$B$58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Sheet2!$D$49:$D$58</c:f>
              <c:numCache>
                <c:formatCode>0.0</c:formatCode>
                <c:ptCount val="10"/>
                <c:pt idx="0">
                  <c:v>10.526315789473648</c:v>
                </c:pt>
                <c:pt idx="1">
                  <c:v>1.7543859649122944</c:v>
                </c:pt>
                <c:pt idx="2">
                  <c:v>1.7543859649122944</c:v>
                </c:pt>
                <c:pt idx="3">
                  <c:v>12.280701754385966</c:v>
                </c:pt>
                <c:pt idx="4">
                  <c:v>0</c:v>
                </c:pt>
                <c:pt idx="5">
                  <c:v>5.2631578947368425</c:v>
                </c:pt>
                <c:pt idx="6">
                  <c:v>0</c:v>
                </c:pt>
                <c:pt idx="7">
                  <c:v>15.78947368421046</c:v>
                </c:pt>
                <c:pt idx="8">
                  <c:v>5.2631578947368425</c:v>
                </c:pt>
                <c:pt idx="9">
                  <c:v>29.824561403508795</c:v>
                </c:pt>
              </c:numCache>
            </c:numRef>
          </c:val>
        </c:ser>
        <c:shape val="box"/>
        <c:axId val="123510784"/>
        <c:axId val="123512320"/>
        <c:axId val="0"/>
      </c:bar3DChart>
      <c:catAx>
        <c:axId val="123510784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3512320"/>
        <c:crosses val="autoZero"/>
        <c:auto val="1"/>
        <c:lblAlgn val="ctr"/>
        <c:lblOffset val="100"/>
      </c:catAx>
      <c:valAx>
        <c:axId val="123512320"/>
        <c:scaling>
          <c:orientation val="minMax"/>
        </c:scaling>
        <c:axPos val="b"/>
        <c:numFmt formatCode="0.0" sourceLinked="1"/>
        <c:tickLblPos val="nextTo"/>
        <c:crossAx val="123510784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ΑΝΑΤΟΛΙΚΗΣ ΑΤΤΙΚΗΣ</a:t>
            </a:r>
            <a:endParaRPr lang="el-GR" dirty="0"/>
          </a:p>
        </c:rich>
      </c:tx>
      <c:layout>
        <c:manualLayout>
          <c:xMode val="edge"/>
          <c:yMode val="edge"/>
          <c:x val="0.36073129251700675"/>
          <c:y val="5.0062578222778691E-3"/>
        </c:manualLayout>
      </c:layout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Sheet2!$D$59</c:f>
              <c:strCache>
                <c:ptCount val="1"/>
                <c:pt idx="0">
                  <c:v>ΑΝΑΤΟΛΙΚΗ ΑΤΤΙΚΗ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Val val="1"/>
          </c:dLbls>
          <c:cat>
            <c:strRef>
              <c:f>Sheet2!$B$60:$B$69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Sheet2!$D$60:$D$69</c:f>
              <c:numCache>
                <c:formatCode>0.0</c:formatCode>
                <c:ptCount val="10"/>
                <c:pt idx="0">
                  <c:v>7.3170731707317076</c:v>
                </c:pt>
                <c:pt idx="1">
                  <c:v>3.2520325203252027</c:v>
                </c:pt>
                <c:pt idx="2">
                  <c:v>4.0650406504064689</c:v>
                </c:pt>
                <c:pt idx="3">
                  <c:v>16.260162601625847</c:v>
                </c:pt>
                <c:pt idx="4">
                  <c:v>0.81300813008130079</c:v>
                </c:pt>
                <c:pt idx="5">
                  <c:v>4.878048780487843</c:v>
                </c:pt>
                <c:pt idx="6">
                  <c:v>0.81300813008130079</c:v>
                </c:pt>
                <c:pt idx="7">
                  <c:v>26.01626016260175</c:v>
                </c:pt>
                <c:pt idx="8">
                  <c:v>4.0650406504064689</c:v>
                </c:pt>
                <c:pt idx="9">
                  <c:v>35.772357723577471</c:v>
                </c:pt>
              </c:numCache>
            </c:numRef>
          </c:val>
        </c:ser>
        <c:shape val="box"/>
        <c:axId val="125251968"/>
        <c:axId val="125253504"/>
        <c:axId val="0"/>
      </c:bar3DChart>
      <c:catAx>
        <c:axId val="125251968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5253504"/>
        <c:crosses val="autoZero"/>
        <c:auto val="1"/>
        <c:lblAlgn val="ctr"/>
        <c:lblOffset val="100"/>
      </c:catAx>
      <c:valAx>
        <c:axId val="125253504"/>
        <c:scaling>
          <c:orientation val="minMax"/>
        </c:scaling>
        <c:axPos val="b"/>
        <c:numFmt formatCode="0.0" sourceLinked="1"/>
        <c:tickLblPos val="nextTo"/>
        <c:crossAx val="125251968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ΔΥΤΙΚΗΣ ΑΤΤΙΚΗΣ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Sheet2!$D$70</c:f>
              <c:strCache>
                <c:ptCount val="1"/>
                <c:pt idx="0">
                  <c:v>ΔΥΤΙΚΗ ΑΤΤΙΚΗ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Sheet2!$B$71:$B$80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Sheet2!$D$71:$D$80</c:f>
              <c:numCache>
                <c:formatCode>0.0</c:formatCode>
                <c:ptCount val="10"/>
                <c:pt idx="0">
                  <c:v>9.0909090909091006</c:v>
                </c:pt>
                <c:pt idx="1">
                  <c:v>4.5454545454545459</c:v>
                </c:pt>
                <c:pt idx="2">
                  <c:v>2.2727272727272907</c:v>
                </c:pt>
                <c:pt idx="3">
                  <c:v>20.454545454545453</c:v>
                </c:pt>
                <c:pt idx="4">
                  <c:v>2.2727272727272907</c:v>
                </c:pt>
                <c:pt idx="5">
                  <c:v>0</c:v>
                </c:pt>
                <c:pt idx="6">
                  <c:v>0</c:v>
                </c:pt>
                <c:pt idx="7">
                  <c:v>6.8181818181817757</c:v>
                </c:pt>
                <c:pt idx="8">
                  <c:v>6.8181818181817757</c:v>
                </c:pt>
                <c:pt idx="9">
                  <c:v>34.090909090909314</c:v>
                </c:pt>
              </c:numCache>
            </c:numRef>
          </c:val>
        </c:ser>
        <c:shape val="box"/>
        <c:axId val="125309312"/>
        <c:axId val="125310848"/>
        <c:axId val="0"/>
      </c:bar3DChart>
      <c:catAx>
        <c:axId val="125309312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5310848"/>
        <c:crosses val="autoZero"/>
        <c:auto val="1"/>
        <c:lblAlgn val="ctr"/>
        <c:lblOffset val="100"/>
      </c:catAx>
      <c:valAx>
        <c:axId val="125310848"/>
        <c:scaling>
          <c:orientation val="minMax"/>
        </c:scaling>
        <c:axPos val="b"/>
        <c:numFmt formatCode="0.0" sourceLinked="1"/>
        <c:tickLblPos val="nextTo"/>
        <c:crossAx val="125309312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Pt>
            <c:idx val="6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Val val="1"/>
          </c:dLbls>
          <c:cat>
            <c:strRef>
              <c:f>Sheet1!$A$5:$A$14</c:f>
              <c:strCache>
                <c:ptCount val="10"/>
                <c:pt idx="0">
                  <c:v>NEWS 24 FM</c:v>
                </c:pt>
                <c:pt idx="1">
                  <c:v>ΘΕΜΑ FM</c:v>
                </c:pt>
                <c:pt idx="2">
                  <c:v>ΣΤΟ ΚΟΚΚΙΝΟ</c:v>
                </c:pt>
                <c:pt idx="3">
                  <c:v>ΕΡΑ</c:v>
                </c:pt>
                <c:pt idx="4">
                  <c:v>ΠΑΡΑΠΟΛΙΤΙΚΑ FM</c:v>
                </c:pt>
                <c:pt idx="5">
                  <c:v>ΑLPHA</c:v>
                </c:pt>
                <c:pt idx="6">
                  <c:v>ΑΘΗΝΑ 9.84</c:v>
                </c:pt>
                <c:pt idx="7">
                  <c:v>REAL FM</c:v>
                </c:pt>
                <c:pt idx="8">
                  <c:v>ΣKAI FM</c:v>
                </c:pt>
                <c:pt idx="9">
                  <c:v>δγ/δα</c:v>
                </c:pt>
              </c:strCache>
            </c:strRef>
          </c:cat>
          <c:val>
            <c:numRef>
              <c:f>Sheet1!$C$5:$C$14</c:f>
              <c:numCache>
                <c:formatCode>0.0</c:formatCode>
                <c:ptCount val="10"/>
                <c:pt idx="0">
                  <c:v>0.76086956521739135</c:v>
                </c:pt>
                <c:pt idx="1">
                  <c:v>1.3043478260869668</c:v>
                </c:pt>
                <c:pt idx="2">
                  <c:v>2.5</c:v>
                </c:pt>
                <c:pt idx="3">
                  <c:v>3.6956521739130168</c:v>
                </c:pt>
                <c:pt idx="4">
                  <c:v>4.2391304347826493</c:v>
                </c:pt>
                <c:pt idx="5">
                  <c:v>4.3478260869565215</c:v>
                </c:pt>
                <c:pt idx="6">
                  <c:v>7.9347826086956506</c:v>
                </c:pt>
                <c:pt idx="7">
                  <c:v>15.543478260869565</c:v>
                </c:pt>
                <c:pt idx="8">
                  <c:v>23.369565217391287</c:v>
                </c:pt>
                <c:pt idx="9">
                  <c:v>30</c:v>
                </c:pt>
              </c:numCache>
            </c:numRef>
          </c:val>
        </c:ser>
        <c:shape val="box"/>
        <c:axId val="125324672"/>
        <c:axId val="125330560"/>
        <c:axId val="0"/>
      </c:bar3DChart>
      <c:catAx>
        <c:axId val="125324672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5330560"/>
        <c:crosses val="autoZero"/>
        <c:auto val="1"/>
        <c:lblAlgn val="ctr"/>
        <c:lblOffset val="100"/>
      </c:catAx>
      <c:valAx>
        <c:axId val="125330560"/>
        <c:scaling>
          <c:orientation val="minMax"/>
        </c:scaling>
        <c:axPos val="b"/>
        <c:numFmt formatCode="0.0" sourceLinked="1"/>
        <c:tickLblPos val="nextTo"/>
        <c:crossAx val="125324672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ΒΟΡΕΙΟΥ ΤΟΜΕΑ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Sheet3!$D$96</c:f>
              <c:strCache>
                <c:ptCount val="1"/>
                <c:pt idx="0">
                  <c:v>ΒΟΡΕΙΟΣ ΤΟΜΕΑΣ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Sheet3!$B$97:$B$106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Sheet3!$D$97:$D$106</c:f>
              <c:numCache>
                <c:formatCode>0.0</c:formatCode>
                <c:ptCount val="10"/>
                <c:pt idx="0">
                  <c:v>8.7719298245613988</c:v>
                </c:pt>
                <c:pt idx="1">
                  <c:v>1.4035087719298238</c:v>
                </c:pt>
                <c:pt idx="2">
                  <c:v>4.5614035087719298</c:v>
                </c:pt>
                <c:pt idx="3">
                  <c:v>16.140350877192983</c:v>
                </c:pt>
                <c:pt idx="4">
                  <c:v>0.70175438596491158</c:v>
                </c:pt>
                <c:pt idx="5">
                  <c:v>3.8596491228070167</c:v>
                </c:pt>
                <c:pt idx="6">
                  <c:v>0.35087719298246001</c:v>
                </c:pt>
                <c:pt idx="7">
                  <c:v>25.263157894736789</c:v>
                </c:pt>
                <c:pt idx="8">
                  <c:v>3.5087719298245608</c:v>
                </c:pt>
                <c:pt idx="9">
                  <c:v>27.719298245614034</c:v>
                </c:pt>
              </c:numCache>
            </c:numRef>
          </c:val>
        </c:ser>
        <c:shape val="box"/>
        <c:axId val="125400960"/>
        <c:axId val="125402496"/>
        <c:axId val="0"/>
      </c:bar3DChart>
      <c:catAx>
        <c:axId val="125400960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5402496"/>
        <c:crosses val="autoZero"/>
        <c:auto val="1"/>
        <c:lblAlgn val="ctr"/>
        <c:lblOffset val="100"/>
      </c:catAx>
      <c:valAx>
        <c:axId val="125402496"/>
        <c:scaling>
          <c:orientation val="minMax"/>
        </c:scaling>
        <c:axPos val="b"/>
        <c:numFmt formatCode="0.0" sourceLinked="1"/>
        <c:tickLblPos val="nextTo"/>
        <c:crossAx val="125400960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ΔΥΤΙΚΟΥ ΤΟΜΕΑ 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Sheet3!$D$107</c:f>
              <c:strCache>
                <c:ptCount val="1"/>
                <c:pt idx="0">
                  <c:v>ΔΥΤΙΚΟΣ ΤΟΜΕΑΣ 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Sheet3!$B$108:$B$117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Sheet3!$D$108:$D$117</c:f>
              <c:numCache>
                <c:formatCode>0.0</c:formatCode>
                <c:ptCount val="10"/>
                <c:pt idx="0">
                  <c:v>8.8888888888888893</c:v>
                </c:pt>
                <c:pt idx="1">
                  <c:v>2.2222222222222232</c:v>
                </c:pt>
                <c:pt idx="2">
                  <c:v>1.111111111111112</c:v>
                </c:pt>
                <c:pt idx="3">
                  <c:v>20</c:v>
                </c:pt>
                <c:pt idx="4">
                  <c:v>1.111111111111112</c:v>
                </c:pt>
                <c:pt idx="5">
                  <c:v>6.666666666666667</c:v>
                </c:pt>
                <c:pt idx="6">
                  <c:v>1.111111111111112</c:v>
                </c:pt>
                <c:pt idx="7">
                  <c:v>17.777777777777779</c:v>
                </c:pt>
                <c:pt idx="8">
                  <c:v>6.666666666666667</c:v>
                </c:pt>
                <c:pt idx="9">
                  <c:v>26.666666666666668</c:v>
                </c:pt>
              </c:numCache>
            </c:numRef>
          </c:val>
        </c:ser>
        <c:shape val="box"/>
        <c:axId val="126710528"/>
        <c:axId val="126712064"/>
        <c:axId val="0"/>
      </c:bar3DChart>
      <c:catAx>
        <c:axId val="126710528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6712064"/>
        <c:crosses val="autoZero"/>
        <c:auto val="1"/>
        <c:lblAlgn val="ctr"/>
        <c:lblOffset val="100"/>
      </c:catAx>
      <c:valAx>
        <c:axId val="126712064"/>
        <c:scaling>
          <c:orientation val="minMax"/>
        </c:scaling>
        <c:axPos val="b"/>
        <c:numFmt formatCode="0.0" sourceLinked="1"/>
        <c:tickLblPos val="nextTo"/>
        <c:crossAx val="126710528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ΚΕΝΤΡΙΚΟΥ</a:t>
            </a:r>
            <a:r>
              <a:rPr lang="el-GR" baseline="0" dirty="0" smtClean="0"/>
              <a:t> </a:t>
            </a:r>
            <a:r>
              <a:rPr lang="el-GR" dirty="0" smtClean="0"/>
              <a:t> ΤΟΜΕΑ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Sheet3!$D$118</c:f>
              <c:strCache>
                <c:ptCount val="1"/>
                <c:pt idx="0">
                  <c:v>ΚΕΝΤΡΙΚΟΣ ΤΟΜΕΑΣ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Sheet3!$B$119:$B$128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Sheet3!$D$119:$D$128</c:f>
              <c:numCache>
                <c:formatCode>0.0</c:formatCode>
                <c:ptCount val="10"/>
                <c:pt idx="0">
                  <c:v>8.5106382978723527</c:v>
                </c:pt>
                <c:pt idx="1">
                  <c:v>4.6808510638297856</c:v>
                </c:pt>
                <c:pt idx="2">
                  <c:v>4.6808510638297856</c:v>
                </c:pt>
                <c:pt idx="3">
                  <c:v>12.340425531914894</c:v>
                </c:pt>
                <c:pt idx="4">
                  <c:v>2.1276595744680837</c:v>
                </c:pt>
                <c:pt idx="5">
                  <c:v>5.1063829787234045</c:v>
                </c:pt>
                <c:pt idx="6">
                  <c:v>1.2765957446808511</c:v>
                </c:pt>
                <c:pt idx="7">
                  <c:v>27.659574468085236</c:v>
                </c:pt>
                <c:pt idx="8">
                  <c:v>4.2553191489361701</c:v>
                </c:pt>
                <c:pt idx="9">
                  <c:v>26.808510638297872</c:v>
                </c:pt>
              </c:numCache>
            </c:numRef>
          </c:val>
        </c:ser>
        <c:shape val="box"/>
        <c:axId val="126734336"/>
        <c:axId val="126735872"/>
        <c:axId val="0"/>
      </c:bar3DChart>
      <c:catAx>
        <c:axId val="126734336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6735872"/>
        <c:crosses val="autoZero"/>
        <c:auto val="1"/>
        <c:lblAlgn val="ctr"/>
        <c:lblOffset val="100"/>
      </c:catAx>
      <c:valAx>
        <c:axId val="126735872"/>
        <c:scaling>
          <c:orientation val="minMax"/>
        </c:scaling>
        <c:axPos val="b"/>
        <c:numFmt formatCode="0.0" sourceLinked="1"/>
        <c:tickLblPos val="nextTo"/>
        <c:crossAx val="126734336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ΝΟΤΙΟΥ</a:t>
            </a:r>
            <a:r>
              <a:rPr lang="el-GR" baseline="0" dirty="0" smtClean="0"/>
              <a:t> </a:t>
            </a:r>
            <a:r>
              <a:rPr lang="el-GR" dirty="0" smtClean="0"/>
              <a:t> ΤΟΜΕΑ</a:t>
            </a:r>
            <a:r>
              <a:rPr lang="el-GR" baseline="0" dirty="0" smtClean="0"/>
              <a:t>  ΑΘΗΝΩΝ </a:t>
            </a:r>
            <a:endParaRPr lang="el-GR" dirty="0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0.18936793615083938"/>
          <c:y val="6.2090211189183675E-2"/>
          <c:w val="0.77197131608549585"/>
          <c:h val="0.83648714436352523"/>
        </c:manualLayout>
      </c:layout>
      <c:bar3DChart>
        <c:barDir val="bar"/>
        <c:grouping val="clustered"/>
        <c:ser>
          <c:idx val="0"/>
          <c:order val="0"/>
          <c:tx>
            <c:strRef>
              <c:f>Sheet3!$D$129</c:f>
              <c:strCache>
                <c:ptCount val="1"/>
                <c:pt idx="0">
                  <c:v>ΝΟΤΙΟΣ ΤΟΜΕΑΣ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Sheet3!$B$130:$B$139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Sheet3!$D$130:$D$139</c:f>
              <c:numCache>
                <c:formatCode>0.0</c:formatCode>
                <c:ptCount val="10"/>
                <c:pt idx="0">
                  <c:v>8.1395348837209767</c:v>
                </c:pt>
                <c:pt idx="1">
                  <c:v>1.1627906976744065</c:v>
                </c:pt>
                <c:pt idx="2">
                  <c:v>4.6511627906976933</c:v>
                </c:pt>
                <c:pt idx="3">
                  <c:v>17.441860465116331</c:v>
                </c:pt>
                <c:pt idx="4">
                  <c:v>2.3255813953488373</c:v>
                </c:pt>
                <c:pt idx="5">
                  <c:v>4.6511627906976933</c:v>
                </c:pt>
                <c:pt idx="6">
                  <c:v>0</c:v>
                </c:pt>
                <c:pt idx="7">
                  <c:v>26.744186046511629</c:v>
                </c:pt>
                <c:pt idx="8">
                  <c:v>6.9767441860465134</c:v>
                </c:pt>
                <c:pt idx="9">
                  <c:v>26.744186046511629</c:v>
                </c:pt>
              </c:numCache>
            </c:numRef>
          </c:val>
        </c:ser>
        <c:shape val="box"/>
        <c:axId val="126761984"/>
        <c:axId val="126792448"/>
        <c:axId val="0"/>
      </c:bar3DChart>
      <c:catAx>
        <c:axId val="126761984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6792448"/>
        <c:crosses val="autoZero"/>
        <c:auto val="1"/>
        <c:lblAlgn val="ctr"/>
        <c:lblOffset val="100"/>
      </c:catAx>
      <c:valAx>
        <c:axId val="126792448"/>
        <c:scaling>
          <c:orientation val="minMax"/>
        </c:scaling>
        <c:axPos val="b"/>
        <c:numFmt formatCode="0.0" sourceLinked="1"/>
        <c:tickLblPos val="nextTo"/>
        <c:crossAx val="12676198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Val val="1"/>
            <c:showLeaderLines val="1"/>
          </c:dLbls>
          <c:cat>
            <c:strRef>
              <c:f>Sheet1!$B$14:$B$17</c:f>
              <c:strCache>
                <c:ptCount val="4"/>
                <c:pt idx="0">
                  <c:v>Στο γραφείο</c:v>
                </c:pt>
                <c:pt idx="1">
                  <c:v>Στο σπίτι</c:v>
                </c:pt>
                <c:pt idx="2">
                  <c:v>Στο αυτοκίνητο</c:v>
                </c:pt>
                <c:pt idx="3">
                  <c:v>Άλλο</c:v>
                </c:pt>
              </c:strCache>
            </c:strRef>
          </c:cat>
          <c:val>
            <c:numRef>
              <c:f>Sheet1!$E$14:$E$17</c:f>
              <c:numCache>
                <c:formatCode>0.0</c:formatCode>
                <c:ptCount val="4"/>
                <c:pt idx="0">
                  <c:v>5.3493449781659255</c:v>
                </c:pt>
                <c:pt idx="1">
                  <c:v>46.069868995633144</c:v>
                </c:pt>
                <c:pt idx="2">
                  <c:v>41.921397379912399</c:v>
                </c:pt>
                <c:pt idx="3">
                  <c:v>6.6593886462881855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zero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ΠΕΙΡΑΙΩΣ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Sheet3!$D$140</c:f>
              <c:strCache>
                <c:ptCount val="1"/>
                <c:pt idx="0">
                  <c:v>ΠΕΙΡΑΙΩΣ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Sheet3!$B$141:$B$150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Sheet3!$D$141:$D$150</c:f>
              <c:numCache>
                <c:formatCode>0.0</c:formatCode>
                <c:ptCount val="10"/>
                <c:pt idx="0">
                  <c:v>5.2631578947368425</c:v>
                </c:pt>
                <c:pt idx="1">
                  <c:v>1.7543859649122944</c:v>
                </c:pt>
                <c:pt idx="2">
                  <c:v>1.7543859649122944</c:v>
                </c:pt>
                <c:pt idx="3">
                  <c:v>10.526315789473648</c:v>
                </c:pt>
                <c:pt idx="4">
                  <c:v>0</c:v>
                </c:pt>
                <c:pt idx="5">
                  <c:v>5.2631578947368425</c:v>
                </c:pt>
                <c:pt idx="6">
                  <c:v>0</c:v>
                </c:pt>
                <c:pt idx="7">
                  <c:v>12.280701754385966</c:v>
                </c:pt>
                <c:pt idx="8">
                  <c:v>0</c:v>
                </c:pt>
                <c:pt idx="9">
                  <c:v>35.087719298245595</c:v>
                </c:pt>
              </c:numCache>
            </c:numRef>
          </c:val>
        </c:ser>
        <c:shape val="box"/>
        <c:axId val="133568768"/>
        <c:axId val="133570560"/>
        <c:axId val="0"/>
      </c:bar3DChart>
      <c:catAx>
        <c:axId val="133568768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3570560"/>
        <c:crosses val="autoZero"/>
        <c:auto val="1"/>
        <c:lblAlgn val="ctr"/>
        <c:lblOffset val="100"/>
      </c:catAx>
      <c:valAx>
        <c:axId val="133570560"/>
        <c:scaling>
          <c:orientation val="minMax"/>
        </c:scaling>
        <c:axPos val="b"/>
        <c:numFmt formatCode="0.0" sourceLinked="1"/>
        <c:tickLblPos val="nextTo"/>
        <c:crossAx val="133568768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ΑΝΑΤΟΛΙΚΗΣ ΑΤΤΙΚΗΣ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Sheet3!$D$151</c:f>
              <c:strCache>
                <c:ptCount val="1"/>
                <c:pt idx="0">
                  <c:v>ΑΝΑΤΟΛΙΚΗ ΑΤΤΙΚΗ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Sheet3!$B$152:$B$161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Sheet3!$D$152:$D$161</c:f>
              <c:numCache>
                <c:formatCode>0.0</c:formatCode>
                <c:ptCount val="10"/>
                <c:pt idx="0">
                  <c:v>2.4390243902439024</c:v>
                </c:pt>
                <c:pt idx="1">
                  <c:v>1.626016260162602</c:v>
                </c:pt>
                <c:pt idx="2">
                  <c:v>2.4390243902439024</c:v>
                </c:pt>
                <c:pt idx="3">
                  <c:v>16.260162601625847</c:v>
                </c:pt>
                <c:pt idx="4">
                  <c:v>0.81300813008130079</c:v>
                </c:pt>
                <c:pt idx="5">
                  <c:v>3.2520325203252027</c:v>
                </c:pt>
                <c:pt idx="6">
                  <c:v>1.626016260162602</c:v>
                </c:pt>
                <c:pt idx="7">
                  <c:v>23.577235772357724</c:v>
                </c:pt>
                <c:pt idx="8">
                  <c:v>4.0650406504064689</c:v>
                </c:pt>
                <c:pt idx="9">
                  <c:v>42.27642276422764</c:v>
                </c:pt>
              </c:numCache>
            </c:numRef>
          </c:val>
        </c:ser>
        <c:shape val="box"/>
        <c:axId val="133617152"/>
        <c:axId val="133618688"/>
        <c:axId val="0"/>
      </c:bar3DChart>
      <c:catAx>
        <c:axId val="133617152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3618688"/>
        <c:crosses val="autoZero"/>
        <c:auto val="1"/>
        <c:lblAlgn val="ctr"/>
        <c:lblOffset val="100"/>
      </c:catAx>
      <c:valAx>
        <c:axId val="133618688"/>
        <c:scaling>
          <c:orientation val="minMax"/>
        </c:scaling>
        <c:axPos val="b"/>
        <c:numFmt formatCode="0.0" sourceLinked="1"/>
        <c:tickLblPos val="nextTo"/>
        <c:crossAx val="133617152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 ΔΥΤΙΚΗΣ ΑΤΤΙΚΗΣ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Sheet3!$D$162</c:f>
              <c:strCache>
                <c:ptCount val="1"/>
                <c:pt idx="0">
                  <c:v>ΔΥΤΙΚΗ ΑΤΤΙΚΗ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Sheet3!$B$163:$B$172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Sheet3!$D$163:$D$172</c:f>
              <c:numCache>
                <c:formatCode>0.0</c:formatCode>
                <c:ptCount val="10"/>
                <c:pt idx="0">
                  <c:v>4.5454545454545459</c:v>
                </c:pt>
                <c:pt idx="1">
                  <c:v>4.5454545454545459</c:v>
                </c:pt>
                <c:pt idx="2">
                  <c:v>2.2727272727272907</c:v>
                </c:pt>
                <c:pt idx="3">
                  <c:v>20.454545454545453</c:v>
                </c:pt>
                <c:pt idx="4">
                  <c:v>2.2727272727272907</c:v>
                </c:pt>
                <c:pt idx="5">
                  <c:v>0</c:v>
                </c:pt>
                <c:pt idx="6">
                  <c:v>0</c:v>
                </c:pt>
                <c:pt idx="7">
                  <c:v>6.8181818181817757</c:v>
                </c:pt>
                <c:pt idx="8">
                  <c:v>4.5454545454545459</c:v>
                </c:pt>
                <c:pt idx="9">
                  <c:v>34.090909090909314</c:v>
                </c:pt>
              </c:numCache>
            </c:numRef>
          </c:val>
        </c:ser>
        <c:shape val="box"/>
        <c:axId val="133644672"/>
        <c:axId val="133646208"/>
        <c:axId val="0"/>
      </c:bar3DChart>
      <c:catAx>
        <c:axId val="133644672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3646208"/>
        <c:crosses val="autoZero"/>
        <c:auto val="1"/>
        <c:lblAlgn val="ctr"/>
        <c:lblOffset val="100"/>
      </c:catAx>
      <c:valAx>
        <c:axId val="133646208"/>
        <c:scaling>
          <c:orientation val="minMax"/>
        </c:scaling>
        <c:axPos val="b"/>
        <c:numFmt formatCode="0.0" sourceLinked="1"/>
        <c:tickLblPos val="nextTo"/>
        <c:crossAx val="133644672"/>
        <c:crosses val="autoZero"/>
        <c:crossBetween val="between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bar"/>
        <c:grouping val="clustered"/>
        <c:ser>
          <c:idx val="0"/>
          <c:order val="0"/>
          <c:dPt>
            <c:idx val="3"/>
            <c:spPr>
              <a:solidFill>
                <a:srgbClr val="FF0000"/>
              </a:solidFill>
            </c:spPr>
          </c:dPt>
          <c:dLbls>
            <c:showVal val="1"/>
          </c:dLbls>
          <c:cat>
            <c:strRef>
              <c:f>Sheet1!$A$112:$A$132</c:f>
              <c:strCache>
                <c:ptCount val="21"/>
                <c:pt idx="0">
                  <c:v>NEWS 24 FM</c:v>
                </c:pt>
                <c:pt idx="1">
                  <c:v>ΘΕΜΑ FM</c:v>
                </c:pt>
                <c:pt idx="2">
                  <c:v>ΠΑΡΑΠΟΛΙΤΙΚΑ FM</c:v>
                </c:pt>
                <c:pt idx="3">
                  <c:v>ΑΘΗΝΑ 9.84 FM</c:v>
                </c:pt>
                <c:pt idx="4">
                  <c:v>ΣΤΟ ΚΟΚΚΙΝΟ</c:v>
                </c:pt>
                <c:pt idx="5">
                  <c:v>ΑLPHA</c:v>
                </c:pt>
                <c:pt idx="6">
                  <c:v>DERTI</c:v>
                </c:pt>
                <c:pt idx="7">
                  <c:v>LOVE RADIO</c:v>
                </c:pt>
                <c:pt idx="8">
                  <c:v>REAL FM</c:v>
                </c:pt>
                <c:pt idx="9">
                  <c:v>ΕΡΑ</c:v>
                </c:pt>
                <c:pt idx="10">
                  <c:v>ΣKAI FM</c:v>
                </c:pt>
                <c:pt idx="11">
                  <c:v>GALAXY</c:v>
                </c:pt>
                <c:pt idx="12">
                  <c:v>ΛΑΜΨΗ</c:v>
                </c:pt>
                <c:pt idx="13">
                  <c:v>ΑΘΗΝΑ 9.84</c:v>
                </c:pt>
                <c:pt idx="14">
                  <c:v>δγ/δα</c:v>
                </c:pt>
                <c:pt idx="15">
                  <c:v>ΔΡΟΜΟΣ</c:v>
                </c:pt>
                <c:pt idx="16">
                  <c:v>ROCK FM</c:v>
                </c:pt>
                <c:pt idx="17">
                  <c:v>KISS FM</c:v>
                </c:pt>
                <c:pt idx="18">
                  <c:v>ΣΦΑΙΡΑ</c:v>
                </c:pt>
                <c:pt idx="19">
                  <c:v>ΔΙΕΣΗ</c:v>
                </c:pt>
                <c:pt idx="20">
                  <c:v>ΜΕΛΩΔΙΑ</c:v>
                </c:pt>
              </c:strCache>
            </c:strRef>
          </c:cat>
          <c:val>
            <c:numRef>
              <c:f>Sheet1!$C$112:$C$132</c:f>
              <c:numCache>
                <c:formatCode>0.0</c:formatCode>
                <c:ptCount val="21"/>
                <c:pt idx="0">
                  <c:v>0.10869565217391422</c:v>
                </c:pt>
                <c:pt idx="1">
                  <c:v>0.43478260869565527</c:v>
                </c:pt>
                <c:pt idx="2">
                  <c:v>0.86956521739130765</c:v>
                </c:pt>
                <c:pt idx="3">
                  <c:v>1.0869565217391373</c:v>
                </c:pt>
                <c:pt idx="4">
                  <c:v>1.1956521739130559</c:v>
                </c:pt>
                <c:pt idx="5">
                  <c:v>1.7391304347826086</c:v>
                </c:pt>
                <c:pt idx="6">
                  <c:v>2.1739130434782608</c:v>
                </c:pt>
                <c:pt idx="7">
                  <c:v>2.9347826086956532</c:v>
                </c:pt>
                <c:pt idx="8">
                  <c:v>3.2608695652174093</c:v>
                </c:pt>
                <c:pt idx="9">
                  <c:v>4.0217391304347823</c:v>
                </c:pt>
                <c:pt idx="10">
                  <c:v>4.2391304347826493</c:v>
                </c:pt>
                <c:pt idx="11">
                  <c:v>4.8913043478260745</c:v>
                </c:pt>
                <c:pt idx="12">
                  <c:v>5</c:v>
                </c:pt>
                <c:pt idx="13">
                  <c:v>5.3260869565216966</c:v>
                </c:pt>
                <c:pt idx="14">
                  <c:v>5.5434782608695654</c:v>
                </c:pt>
                <c:pt idx="15">
                  <c:v>6.5217391304347823</c:v>
                </c:pt>
                <c:pt idx="16">
                  <c:v>6.9565217391304364</c:v>
                </c:pt>
                <c:pt idx="17">
                  <c:v>8.2608695652173907</c:v>
                </c:pt>
                <c:pt idx="18">
                  <c:v>8.5869565217391308</c:v>
                </c:pt>
                <c:pt idx="19">
                  <c:v>10.434782608695652</c:v>
                </c:pt>
                <c:pt idx="20">
                  <c:v>24.34782608695653</c:v>
                </c:pt>
              </c:numCache>
            </c:numRef>
          </c:val>
        </c:ser>
        <c:shape val="box"/>
        <c:axId val="133672960"/>
        <c:axId val="133674496"/>
        <c:axId val="0"/>
      </c:bar3DChart>
      <c:catAx>
        <c:axId val="133672960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3674496"/>
        <c:crosses val="autoZero"/>
        <c:auto val="1"/>
        <c:lblAlgn val="ctr"/>
        <c:lblOffset val="100"/>
      </c:catAx>
      <c:valAx>
        <c:axId val="133674496"/>
        <c:scaling>
          <c:orientation val="minMax"/>
        </c:scaling>
        <c:axPos val="b"/>
        <c:numFmt formatCode="0.0" sourceLinked="1"/>
        <c:tickLblPos val="nextTo"/>
        <c:crossAx val="133672960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ΒΟΡΕΙΟΥ</a:t>
            </a:r>
            <a:r>
              <a:rPr lang="el-GR" baseline="0" dirty="0" smtClean="0"/>
              <a:t> </a:t>
            </a:r>
            <a:r>
              <a:rPr lang="el-GR" dirty="0" smtClean="0"/>
              <a:t> ΤΟΜΕΑ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Sheet3!$D$183</c:f>
              <c:strCache>
                <c:ptCount val="1"/>
                <c:pt idx="0">
                  <c:v>ΒΟΡΕΙΟΣ ΤΟΜΕΑΣ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showVal val="1"/>
          </c:dLbls>
          <c:cat>
            <c:strRef>
              <c:f>Sheet3!$B$184:$B$203</c:f>
              <c:strCache>
                <c:ptCount val="2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ΜΕΛΩΔΙΑ</c:v>
                </c:pt>
                <c:pt idx="10">
                  <c:v>GALAXY</c:v>
                </c:pt>
                <c:pt idx="11">
                  <c:v>ROCK FM</c:v>
                </c:pt>
                <c:pt idx="12">
                  <c:v>KISS FM</c:v>
                </c:pt>
                <c:pt idx="13">
                  <c:v>ΔΙΕΣΗ</c:v>
                </c:pt>
                <c:pt idx="14">
                  <c:v>ΣΦΑΙΡΑ</c:v>
                </c:pt>
                <c:pt idx="15">
                  <c:v>LOVE RADIO</c:v>
                </c:pt>
                <c:pt idx="16">
                  <c:v>ΔΡΟΜΟΣ</c:v>
                </c:pt>
                <c:pt idx="17">
                  <c:v>DERTI</c:v>
                </c:pt>
                <c:pt idx="18">
                  <c:v>ΛΑΜΨΗ</c:v>
                </c:pt>
                <c:pt idx="19">
                  <c:v>δγ/δα</c:v>
                </c:pt>
              </c:strCache>
            </c:strRef>
          </c:cat>
          <c:val>
            <c:numRef>
              <c:f>Sheet3!$D$184:$D$203</c:f>
              <c:numCache>
                <c:formatCode>0.0</c:formatCode>
                <c:ptCount val="20"/>
                <c:pt idx="0">
                  <c:v>8.4210526315789505</c:v>
                </c:pt>
                <c:pt idx="1">
                  <c:v>0.35087719298246001</c:v>
                </c:pt>
                <c:pt idx="2">
                  <c:v>3.1578947368421217</c:v>
                </c:pt>
                <c:pt idx="3">
                  <c:v>3.8596491228070167</c:v>
                </c:pt>
                <c:pt idx="4">
                  <c:v>0.35087719298246001</c:v>
                </c:pt>
                <c:pt idx="5">
                  <c:v>1.7543859649122944</c:v>
                </c:pt>
                <c:pt idx="6">
                  <c:v>0</c:v>
                </c:pt>
                <c:pt idx="7">
                  <c:v>5.2631578947368425</c:v>
                </c:pt>
                <c:pt idx="8">
                  <c:v>1.0526315789473684</c:v>
                </c:pt>
                <c:pt idx="9">
                  <c:v>24.210526315789473</c:v>
                </c:pt>
                <c:pt idx="10">
                  <c:v>5.2631578947368425</c:v>
                </c:pt>
                <c:pt idx="11">
                  <c:v>6.3157894736842106</c:v>
                </c:pt>
                <c:pt idx="12">
                  <c:v>7.0175438596491215</c:v>
                </c:pt>
                <c:pt idx="13">
                  <c:v>8.4210526315789505</c:v>
                </c:pt>
                <c:pt idx="14">
                  <c:v>7.719298245614076</c:v>
                </c:pt>
                <c:pt idx="15">
                  <c:v>2.807017543859649</c:v>
                </c:pt>
                <c:pt idx="16">
                  <c:v>5.6140350877192562</c:v>
                </c:pt>
                <c:pt idx="17">
                  <c:v>0.35087719298246001</c:v>
                </c:pt>
                <c:pt idx="18">
                  <c:v>3.8596491228070167</c:v>
                </c:pt>
                <c:pt idx="19">
                  <c:v>4.2105263157894735</c:v>
                </c:pt>
              </c:numCache>
            </c:numRef>
          </c:val>
        </c:ser>
        <c:shape val="box"/>
        <c:axId val="134391680"/>
        <c:axId val="134393216"/>
        <c:axId val="0"/>
      </c:bar3DChart>
      <c:catAx>
        <c:axId val="134391680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4393216"/>
        <c:crosses val="autoZero"/>
        <c:auto val="1"/>
        <c:lblAlgn val="ctr"/>
        <c:lblOffset val="100"/>
      </c:catAx>
      <c:valAx>
        <c:axId val="134393216"/>
        <c:scaling>
          <c:orientation val="minMax"/>
        </c:scaling>
        <c:axPos val="b"/>
        <c:numFmt formatCode="0.0" sourceLinked="1"/>
        <c:tickLblPos val="nextTo"/>
        <c:crossAx val="134391680"/>
        <c:crosses val="autoZero"/>
        <c:crossBetween val="between"/>
      </c:valAx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ΔΥΤΙΚΟΥ</a:t>
            </a:r>
            <a:r>
              <a:rPr lang="el-GR" baseline="0" dirty="0" smtClean="0"/>
              <a:t> </a:t>
            </a:r>
            <a:r>
              <a:rPr lang="el-GR" dirty="0" smtClean="0"/>
              <a:t> ΤΟΜΕΑ</a:t>
            </a:r>
            <a:r>
              <a:rPr lang="el-GR" baseline="0" dirty="0" smtClean="0"/>
              <a:t> </a:t>
            </a:r>
            <a:r>
              <a:rPr lang="el-GR" dirty="0" smtClean="0"/>
              <a:t> ΑΘΗΝΩΝ</a:t>
            </a:r>
            <a:r>
              <a:rPr lang="el-GR" baseline="0" dirty="0" smtClean="0"/>
              <a:t> 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Sheet3!$D$204</c:f>
              <c:strCache>
                <c:ptCount val="1"/>
                <c:pt idx="0">
                  <c:v>ΔΥΤΙΚΟΣ ΤΟΜΕΑΣ 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Sheet3!$B$205:$B$224</c:f>
              <c:strCache>
                <c:ptCount val="2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ΜΕΛΩΔΙΑ</c:v>
                </c:pt>
                <c:pt idx="10">
                  <c:v>GALAXY</c:v>
                </c:pt>
                <c:pt idx="11">
                  <c:v>ROCK FM</c:v>
                </c:pt>
                <c:pt idx="12">
                  <c:v>KISS FM</c:v>
                </c:pt>
                <c:pt idx="13">
                  <c:v>ΔΙΕΣΗ</c:v>
                </c:pt>
                <c:pt idx="14">
                  <c:v>ΣΦΑΙΡΑ</c:v>
                </c:pt>
                <c:pt idx="15">
                  <c:v>LOVE RADIO</c:v>
                </c:pt>
                <c:pt idx="16">
                  <c:v>ΔΡΟΜΟΣ</c:v>
                </c:pt>
                <c:pt idx="17">
                  <c:v>DERTI</c:v>
                </c:pt>
                <c:pt idx="18">
                  <c:v>ΛΑΜΨΗ</c:v>
                </c:pt>
                <c:pt idx="19">
                  <c:v>δγ/δα</c:v>
                </c:pt>
              </c:strCache>
            </c:strRef>
          </c:cat>
          <c:val>
            <c:numRef>
              <c:f>Sheet3!$D$205:$D$224</c:f>
              <c:numCache>
                <c:formatCode>0.0</c:formatCode>
                <c:ptCount val="20"/>
                <c:pt idx="0">
                  <c:v>3.3333333333333335</c:v>
                </c:pt>
                <c:pt idx="1">
                  <c:v>1.111111111111112</c:v>
                </c:pt>
                <c:pt idx="2">
                  <c:v>2.2222222222222232</c:v>
                </c:pt>
                <c:pt idx="3">
                  <c:v>4.4444444444444464</c:v>
                </c:pt>
                <c:pt idx="4">
                  <c:v>1.111111111111112</c:v>
                </c:pt>
                <c:pt idx="5">
                  <c:v>0</c:v>
                </c:pt>
                <c:pt idx="6">
                  <c:v>0</c:v>
                </c:pt>
                <c:pt idx="7">
                  <c:v>5.5555555555555163</c:v>
                </c:pt>
                <c:pt idx="8">
                  <c:v>1.111111111111112</c:v>
                </c:pt>
                <c:pt idx="9">
                  <c:v>24.444444444444443</c:v>
                </c:pt>
                <c:pt idx="10">
                  <c:v>5.5555555555555163</c:v>
                </c:pt>
                <c:pt idx="11">
                  <c:v>6.666666666666667</c:v>
                </c:pt>
                <c:pt idx="12">
                  <c:v>14.444444444444446</c:v>
                </c:pt>
                <c:pt idx="13">
                  <c:v>15.555555555555632</c:v>
                </c:pt>
                <c:pt idx="14">
                  <c:v>13.333333333333334</c:v>
                </c:pt>
                <c:pt idx="15">
                  <c:v>3.3333333333333335</c:v>
                </c:pt>
                <c:pt idx="16">
                  <c:v>6.666666666666667</c:v>
                </c:pt>
                <c:pt idx="17">
                  <c:v>1.111111111111112</c:v>
                </c:pt>
                <c:pt idx="18">
                  <c:v>7.7777777777777777</c:v>
                </c:pt>
                <c:pt idx="19">
                  <c:v>3.3333333333333335</c:v>
                </c:pt>
              </c:numCache>
            </c:numRef>
          </c:val>
        </c:ser>
        <c:shape val="box"/>
        <c:axId val="134382336"/>
        <c:axId val="134383872"/>
        <c:axId val="0"/>
      </c:bar3DChart>
      <c:catAx>
        <c:axId val="134382336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4383872"/>
        <c:crosses val="autoZero"/>
        <c:auto val="1"/>
        <c:lblAlgn val="ctr"/>
        <c:lblOffset val="100"/>
      </c:catAx>
      <c:valAx>
        <c:axId val="134383872"/>
        <c:scaling>
          <c:orientation val="minMax"/>
        </c:scaling>
        <c:axPos val="b"/>
        <c:numFmt formatCode="0.0" sourceLinked="1"/>
        <c:tickLblPos val="nextTo"/>
        <c:crossAx val="134382336"/>
        <c:crosses val="autoZero"/>
        <c:crossBetween val="between"/>
      </c:valAx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ΚΕΝΤΡΙΚΟΥ</a:t>
            </a:r>
            <a:r>
              <a:rPr lang="el-GR" baseline="0" dirty="0" smtClean="0"/>
              <a:t> </a:t>
            </a:r>
            <a:r>
              <a:rPr lang="el-GR" dirty="0" smtClean="0"/>
              <a:t>ΤΟΜΕΑ</a:t>
            </a:r>
            <a:r>
              <a:rPr lang="el-GR" baseline="0" dirty="0" smtClean="0"/>
              <a:t> </a:t>
            </a:r>
            <a:r>
              <a:rPr lang="el-GR" dirty="0" smtClean="0"/>
              <a:t>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Sheet3!$D$225</c:f>
              <c:strCache>
                <c:ptCount val="1"/>
                <c:pt idx="0">
                  <c:v>ΚΕΝΤΡΙΚΟΣ ΤΟΜΕΑΣ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Sheet3!$B$226:$B$245</c:f>
              <c:strCache>
                <c:ptCount val="2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ΜΕΛΩΔΙΑ</c:v>
                </c:pt>
                <c:pt idx="10">
                  <c:v>GALAXY</c:v>
                </c:pt>
                <c:pt idx="11">
                  <c:v>ROCK FM</c:v>
                </c:pt>
                <c:pt idx="12">
                  <c:v>KISS FM</c:v>
                </c:pt>
                <c:pt idx="13">
                  <c:v>ΔΙΕΣΗ</c:v>
                </c:pt>
                <c:pt idx="14">
                  <c:v>ΣΦΑΙΡΑ</c:v>
                </c:pt>
                <c:pt idx="15">
                  <c:v>LOVE RADIO</c:v>
                </c:pt>
                <c:pt idx="16">
                  <c:v>ΔΡΟΜΟΣ</c:v>
                </c:pt>
                <c:pt idx="17">
                  <c:v>DERTI</c:v>
                </c:pt>
                <c:pt idx="18">
                  <c:v>ΛΑΜΨΗ</c:v>
                </c:pt>
                <c:pt idx="19">
                  <c:v>δγ/δα</c:v>
                </c:pt>
              </c:strCache>
            </c:strRef>
          </c:cat>
          <c:val>
            <c:numRef>
              <c:f>Sheet3!$D$226:$D$245</c:f>
              <c:numCache>
                <c:formatCode>0.0</c:formatCode>
                <c:ptCount val="20"/>
                <c:pt idx="0">
                  <c:v>3.8297872340425552</c:v>
                </c:pt>
                <c:pt idx="1">
                  <c:v>2.5531914893617031</c:v>
                </c:pt>
                <c:pt idx="2">
                  <c:v>5.5319148936170217</c:v>
                </c:pt>
                <c:pt idx="3">
                  <c:v>3.4042553191489202</c:v>
                </c:pt>
                <c:pt idx="4">
                  <c:v>0</c:v>
                </c:pt>
                <c:pt idx="5">
                  <c:v>1.7021276595744592</c:v>
                </c:pt>
                <c:pt idx="6">
                  <c:v>0</c:v>
                </c:pt>
                <c:pt idx="7">
                  <c:v>3.4042553191489202</c:v>
                </c:pt>
                <c:pt idx="8">
                  <c:v>0</c:v>
                </c:pt>
                <c:pt idx="9">
                  <c:v>27.234042553191486</c:v>
                </c:pt>
                <c:pt idx="10">
                  <c:v>5.1063829787234045</c:v>
                </c:pt>
                <c:pt idx="11">
                  <c:v>8.9361702127659566</c:v>
                </c:pt>
                <c:pt idx="12">
                  <c:v>7.659574468085065</c:v>
                </c:pt>
                <c:pt idx="13">
                  <c:v>10.212765957446809</c:v>
                </c:pt>
                <c:pt idx="14">
                  <c:v>6.3829787234042552</c:v>
                </c:pt>
                <c:pt idx="15">
                  <c:v>2.1276595744680837</c:v>
                </c:pt>
                <c:pt idx="16">
                  <c:v>3.4042553191489202</c:v>
                </c:pt>
                <c:pt idx="17">
                  <c:v>2.1276595744680837</c:v>
                </c:pt>
                <c:pt idx="18">
                  <c:v>3.8297872340425552</c:v>
                </c:pt>
                <c:pt idx="19">
                  <c:v>7.659574468085065</c:v>
                </c:pt>
              </c:numCache>
            </c:numRef>
          </c:val>
        </c:ser>
        <c:shape val="box"/>
        <c:axId val="134914048"/>
        <c:axId val="134915584"/>
        <c:axId val="0"/>
      </c:bar3DChart>
      <c:catAx>
        <c:axId val="134914048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4915584"/>
        <c:crosses val="autoZero"/>
        <c:auto val="1"/>
        <c:lblAlgn val="ctr"/>
        <c:lblOffset val="100"/>
      </c:catAx>
      <c:valAx>
        <c:axId val="134915584"/>
        <c:scaling>
          <c:orientation val="minMax"/>
        </c:scaling>
        <c:axPos val="b"/>
        <c:numFmt formatCode="0.0" sourceLinked="1"/>
        <c:tickLblPos val="nextTo"/>
        <c:crossAx val="134914048"/>
        <c:crosses val="autoZero"/>
        <c:crossBetween val="between"/>
      </c:valAx>
    </c:plotArea>
    <c:plotVisOnly val="1"/>
    <c:dispBlanksAs val="gap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ΝΟΤΙΟΥ</a:t>
            </a:r>
            <a:r>
              <a:rPr lang="el-GR" baseline="0" dirty="0" smtClean="0"/>
              <a:t>  </a:t>
            </a:r>
            <a:r>
              <a:rPr lang="el-GR" dirty="0" smtClean="0"/>
              <a:t>ΤΟΜΕΑ</a:t>
            </a:r>
            <a:r>
              <a:rPr lang="el-GR" baseline="0" dirty="0" smtClean="0"/>
              <a:t>  ΑΘΗΝΩΝ 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Sheet3!$D$246</c:f>
              <c:strCache>
                <c:ptCount val="1"/>
                <c:pt idx="0">
                  <c:v>ΝΟΤΙΟΣ ΤΟΜΕΑΣ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Sheet3!$B$247:$B$266</c:f>
              <c:strCache>
                <c:ptCount val="2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ΜΕΛΩΔΙΑ</c:v>
                </c:pt>
                <c:pt idx="10">
                  <c:v>GALAXY</c:v>
                </c:pt>
                <c:pt idx="11">
                  <c:v>ROCK FM</c:v>
                </c:pt>
                <c:pt idx="12">
                  <c:v>KISS FM</c:v>
                </c:pt>
                <c:pt idx="13">
                  <c:v>ΔΙΕΣΗ</c:v>
                </c:pt>
                <c:pt idx="14">
                  <c:v>ΣΦΑΙΡΑ</c:v>
                </c:pt>
                <c:pt idx="15">
                  <c:v>LOVE RADIO</c:v>
                </c:pt>
                <c:pt idx="16">
                  <c:v>ΔΡΟΜΟΣ</c:v>
                </c:pt>
                <c:pt idx="17">
                  <c:v>DERTI</c:v>
                </c:pt>
                <c:pt idx="18">
                  <c:v>ΛΑΜΨΗ</c:v>
                </c:pt>
                <c:pt idx="19">
                  <c:v>δγ/δα</c:v>
                </c:pt>
              </c:strCache>
            </c:strRef>
          </c:cat>
          <c:val>
            <c:numRef>
              <c:f>Sheet3!$D$247:$D$266</c:f>
              <c:numCache>
                <c:formatCode>0.0</c:formatCode>
                <c:ptCount val="20"/>
                <c:pt idx="0">
                  <c:v>3.4883720930232527</c:v>
                </c:pt>
                <c:pt idx="1">
                  <c:v>0</c:v>
                </c:pt>
                <c:pt idx="2">
                  <c:v>6.9767441860465134</c:v>
                </c:pt>
                <c:pt idx="3">
                  <c:v>5.8139534883720927</c:v>
                </c:pt>
                <c:pt idx="4">
                  <c:v>2.3255813953488373</c:v>
                </c:pt>
                <c:pt idx="5">
                  <c:v>2.3255813953488373</c:v>
                </c:pt>
                <c:pt idx="6">
                  <c:v>0</c:v>
                </c:pt>
                <c:pt idx="7">
                  <c:v>6.9767441860465134</c:v>
                </c:pt>
                <c:pt idx="8">
                  <c:v>2.3255813953488373</c:v>
                </c:pt>
                <c:pt idx="9">
                  <c:v>24.418604651162667</c:v>
                </c:pt>
                <c:pt idx="10">
                  <c:v>0</c:v>
                </c:pt>
                <c:pt idx="11">
                  <c:v>8.1395348837209767</c:v>
                </c:pt>
                <c:pt idx="12">
                  <c:v>5.8139534883720927</c:v>
                </c:pt>
                <c:pt idx="13">
                  <c:v>12.790697674418604</c:v>
                </c:pt>
                <c:pt idx="14">
                  <c:v>6.9767441860465134</c:v>
                </c:pt>
                <c:pt idx="15">
                  <c:v>3.4883720930232527</c:v>
                </c:pt>
                <c:pt idx="16">
                  <c:v>11.627906976744185</c:v>
                </c:pt>
                <c:pt idx="17">
                  <c:v>1.1627906976744065</c:v>
                </c:pt>
                <c:pt idx="18">
                  <c:v>5.8139534883720927</c:v>
                </c:pt>
                <c:pt idx="19">
                  <c:v>6.9767441860465134</c:v>
                </c:pt>
              </c:numCache>
            </c:numRef>
          </c:val>
        </c:ser>
        <c:shape val="box"/>
        <c:axId val="134900736"/>
        <c:axId val="135750400"/>
        <c:axId val="0"/>
      </c:bar3DChart>
      <c:catAx>
        <c:axId val="134900736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5750400"/>
        <c:crosses val="autoZero"/>
        <c:auto val="1"/>
        <c:lblAlgn val="ctr"/>
        <c:lblOffset val="100"/>
      </c:catAx>
      <c:valAx>
        <c:axId val="135750400"/>
        <c:scaling>
          <c:orientation val="minMax"/>
        </c:scaling>
        <c:axPos val="b"/>
        <c:numFmt formatCode="0.0" sourceLinked="1"/>
        <c:tickLblPos val="nextTo"/>
        <c:crossAx val="134900736"/>
        <c:crosses val="autoZero"/>
        <c:crossBetween val="between"/>
      </c:valAx>
    </c:plotArea>
    <c:plotVisOnly val="1"/>
    <c:dispBlanksAs val="gap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 ΠΕΙΡΑΙΩΣ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Sheet3!$D$267</c:f>
              <c:strCache>
                <c:ptCount val="1"/>
                <c:pt idx="0">
                  <c:v>ΠΕΙΡΑΙΩΣ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dLbl>
              <c:idx val="19"/>
              <c:tx>
                <c:rich>
                  <a:bodyPr/>
                  <a:lstStyle/>
                  <a:p>
                    <a:r>
                      <a:rPr lang="en-US" b="1"/>
                      <a:t>3,5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Sheet3!$B$268:$B$287</c:f>
              <c:strCache>
                <c:ptCount val="2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ΜΕΛΩΔΙΑ</c:v>
                </c:pt>
                <c:pt idx="10">
                  <c:v>GALAXY</c:v>
                </c:pt>
                <c:pt idx="11">
                  <c:v>ROCK FM</c:v>
                </c:pt>
                <c:pt idx="12">
                  <c:v>KISS FM</c:v>
                </c:pt>
                <c:pt idx="13">
                  <c:v>ΔΙΕΣΗ</c:v>
                </c:pt>
                <c:pt idx="14">
                  <c:v>ΣΦΑΙΡΑ</c:v>
                </c:pt>
                <c:pt idx="15">
                  <c:v>LOVE RADIO</c:v>
                </c:pt>
                <c:pt idx="16">
                  <c:v>ΔΡΟΜΟΣ</c:v>
                </c:pt>
                <c:pt idx="17">
                  <c:v>DERTI</c:v>
                </c:pt>
                <c:pt idx="18">
                  <c:v>ΛΑΜΨΗ</c:v>
                </c:pt>
                <c:pt idx="19">
                  <c:v>δγ/δα</c:v>
                </c:pt>
              </c:strCache>
            </c:strRef>
          </c:cat>
          <c:val>
            <c:numRef>
              <c:f>Sheet3!$D$268:$D$287</c:f>
              <c:numCache>
                <c:formatCode>0.0</c:formatCode>
                <c:ptCount val="20"/>
                <c:pt idx="0">
                  <c:v>1.7543859649122944</c:v>
                </c:pt>
                <c:pt idx="1">
                  <c:v>1.7543859649122944</c:v>
                </c:pt>
                <c:pt idx="2">
                  <c:v>1.7543859649122944</c:v>
                </c:pt>
                <c:pt idx="3">
                  <c:v>0</c:v>
                </c:pt>
                <c:pt idx="4">
                  <c:v>0</c:v>
                </c:pt>
                <c:pt idx="5">
                  <c:v>5.2631578947368425</c:v>
                </c:pt>
                <c:pt idx="6">
                  <c:v>1.7543859649122944</c:v>
                </c:pt>
                <c:pt idx="7">
                  <c:v>1.7543859649122944</c:v>
                </c:pt>
                <c:pt idx="8">
                  <c:v>1.7543859649122944</c:v>
                </c:pt>
                <c:pt idx="9">
                  <c:v>24.561403508771733</c:v>
                </c:pt>
                <c:pt idx="10">
                  <c:v>0</c:v>
                </c:pt>
                <c:pt idx="11">
                  <c:v>5.2631578947368425</c:v>
                </c:pt>
                <c:pt idx="12">
                  <c:v>10.526315789473648</c:v>
                </c:pt>
                <c:pt idx="13">
                  <c:v>14.035087719298314</c:v>
                </c:pt>
                <c:pt idx="14">
                  <c:v>1.7543859649122944</c:v>
                </c:pt>
                <c:pt idx="15">
                  <c:v>0</c:v>
                </c:pt>
                <c:pt idx="16">
                  <c:v>7.0175438596491215</c:v>
                </c:pt>
                <c:pt idx="17">
                  <c:v>10.526315789473648</c:v>
                </c:pt>
                <c:pt idx="18">
                  <c:v>5.2631578947368425</c:v>
                </c:pt>
                <c:pt idx="19">
                  <c:v>3.5087719298245608</c:v>
                </c:pt>
              </c:numCache>
            </c:numRef>
          </c:val>
        </c:ser>
        <c:shape val="box"/>
        <c:axId val="135760128"/>
        <c:axId val="135766016"/>
        <c:axId val="0"/>
      </c:bar3DChart>
      <c:catAx>
        <c:axId val="135760128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5766016"/>
        <c:crosses val="autoZero"/>
        <c:auto val="1"/>
        <c:lblAlgn val="ctr"/>
        <c:lblOffset val="100"/>
      </c:catAx>
      <c:valAx>
        <c:axId val="135766016"/>
        <c:scaling>
          <c:orientation val="minMax"/>
        </c:scaling>
        <c:axPos val="b"/>
        <c:numFmt formatCode="0.0" sourceLinked="1"/>
        <c:tickLblPos val="nextTo"/>
        <c:crossAx val="135760128"/>
        <c:crosses val="autoZero"/>
        <c:crossBetween val="between"/>
      </c:valAx>
    </c:plotArea>
    <c:plotVisOnly val="1"/>
    <c:dispBlanksAs val="gap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ΑΝΑΤΟΛΙΚΗΣ ΑΤΤΙΚΗΣ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Sheet3!$D$288</c:f>
              <c:strCache>
                <c:ptCount val="1"/>
                <c:pt idx="0">
                  <c:v>ΑΝΑΤΟΛΙΚΗ ΑΤΤΙΚΗ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Sheet3!$B$289:$B$308</c:f>
              <c:strCache>
                <c:ptCount val="2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ΜΕΛΩΔΙΑ</c:v>
                </c:pt>
                <c:pt idx="10">
                  <c:v>GALAXY</c:v>
                </c:pt>
                <c:pt idx="11">
                  <c:v>ROCK FM</c:v>
                </c:pt>
                <c:pt idx="12">
                  <c:v>KISS FM</c:v>
                </c:pt>
                <c:pt idx="13">
                  <c:v>ΔΙΕΣΗ</c:v>
                </c:pt>
                <c:pt idx="14">
                  <c:v>ΣΦΑΙΡΑ</c:v>
                </c:pt>
                <c:pt idx="15">
                  <c:v>LOVE RADIO</c:v>
                </c:pt>
                <c:pt idx="16">
                  <c:v>ΔΡΟΜΟΣ</c:v>
                </c:pt>
                <c:pt idx="17">
                  <c:v>DERTI</c:v>
                </c:pt>
                <c:pt idx="18">
                  <c:v>ΛΑΜΨΗ</c:v>
                </c:pt>
                <c:pt idx="19">
                  <c:v>δγ/δα</c:v>
                </c:pt>
              </c:strCache>
            </c:strRef>
          </c:cat>
          <c:val>
            <c:numRef>
              <c:f>Sheet3!$D$289:$D$308</c:f>
              <c:numCache>
                <c:formatCode>0.0</c:formatCode>
                <c:ptCount val="20"/>
                <c:pt idx="0">
                  <c:v>6.5040650406504055</c:v>
                </c:pt>
                <c:pt idx="1">
                  <c:v>0.81300813008130079</c:v>
                </c:pt>
                <c:pt idx="2">
                  <c:v>3.2520325203252027</c:v>
                </c:pt>
                <c:pt idx="3">
                  <c:v>1.626016260162602</c:v>
                </c:pt>
                <c:pt idx="4">
                  <c:v>0</c:v>
                </c:pt>
                <c:pt idx="5">
                  <c:v>0.81300813008130079</c:v>
                </c:pt>
                <c:pt idx="6">
                  <c:v>0</c:v>
                </c:pt>
                <c:pt idx="7">
                  <c:v>2.4390243902439024</c:v>
                </c:pt>
                <c:pt idx="8">
                  <c:v>0.81300813008130079</c:v>
                </c:pt>
                <c:pt idx="9">
                  <c:v>21.951219512195003</c:v>
                </c:pt>
                <c:pt idx="10">
                  <c:v>8.1300813008129982</c:v>
                </c:pt>
                <c:pt idx="11">
                  <c:v>5.691056910569106</c:v>
                </c:pt>
                <c:pt idx="12">
                  <c:v>9.7560975609756095</c:v>
                </c:pt>
                <c:pt idx="13">
                  <c:v>8.1300813008129982</c:v>
                </c:pt>
                <c:pt idx="14">
                  <c:v>10.569105691056922</c:v>
                </c:pt>
                <c:pt idx="15">
                  <c:v>5.691056910569106</c:v>
                </c:pt>
                <c:pt idx="16">
                  <c:v>6.5040650406504055</c:v>
                </c:pt>
                <c:pt idx="17">
                  <c:v>4.878048780487843</c:v>
                </c:pt>
                <c:pt idx="18">
                  <c:v>5.691056910569106</c:v>
                </c:pt>
                <c:pt idx="19">
                  <c:v>5.691056910569106</c:v>
                </c:pt>
              </c:numCache>
            </c:numRef>
          </c:val>
        </c:ser>
        <c:shape val="box"/>
        <c:axId val="135857664"/>
        <c:axId val="135859200"/>
        <c:axId val="0"/>
      </c:bar3DChart>
      <c:catAx>
        <c:axId val="135857664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5859200"/>
        <c:crosses val="autoZero"/>
        <c:auto val="1"/>
        <c:lblAlgn val="ctr"/>
        <c:lblOffset val="100"/>
      </c:catAx>
      <c:valAx>
        <c:axId val="135859200"/>
        <c:scaling>
          <c:orientation val="minMax"/>
        </c:scaling>
        <c:axPos val="b"/>
        <c:numFmt formatCode="0.0" sourceLinked="1"/>
        <c:tickLblPos val="nextTo"/>
        <c:crossAx val="135857664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Val val="1"/>
            <c:showLeaderLines val="1"/>
          </c:dLbls>
          <c:cat>
            <c:strRef>
              <c:f>Sheet1!$B$25:$B$27</c:f>
              <c:strCache>
                <c:ptCount val="3"/>
                <c:pt idx="0">
                  <c:v>Μέσω συσκευής ραδιοφώνου</c:v>
                </c:pt>
                <c:pt idx="1">
                  <c:v>Μέσω κινητού τηλεφώνου</c:v>
                </c:pt>
                <c:pt idx="2">
                  <c:v>Aπό PC - διαδικτυακά</c:v>
                </c:pt>
              </c:strCache>
            </c:strRef>
          </c:cat>
          <c:val>
            <c:numRef>
              <c:f>Sheet1!$E$25:$E$27</c:f>
              <c:numCache>
                <c:formatCode>0.0</c:formatCode>
                <c:ptCount val="3"/>
                <c:pt idx="0">
                  <c:v>86.885245901639351</c:v>
                </c:pt>
                <c:pt idx="1">
                  <c:v>7.5409836065573765</c:v>
                </c:pt>
                <c:pt idx="2">
                  <c:v>5.5737704918033195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zero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ΔΥΤΙΚΗΣ ΑΤΤΙΚΗΣ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Sheet3!$D$309</c:f>
              <c:strCache>
                <c:ptCount val="1"/>
                <c:pt idx="0">
                  <c:v>ΔΥΤΙΚΗ ΑΤΤΙΚΗ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Sheet3!$B$310:$B$329</c:f>
              <c:strCache>
                <c:ptCount val="2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ΜΕΛΩΔΙΑ</c:v>
                </c:pt>
                <c:pt idx="10">
                  <c:v>GALAXY</c:v>
                </c:pt>
                <c:pt idx="11">
                  <c:v>ROCK FM</c:v>
                </c:pt>
                <c:pt idx="12">
                  <c:v>KISS FM</c:v>
                </c:pt>
                <c:pt idx="13">
                  <c:v>ΔΙΕΣΗ</c:v>
                </c:pt>
                <c:pt idx="14">
                  <c:v>ΣΦΑΙΡΑ</c:v>
                </c:pt>
                <c:pt idx="15">
                  <c:v>LOVE RADIO</c:v>
                </c:pt>
                <c:pt idx="16">
                  <c:v>ΔΡΟΜΟΣ</c:v>
                </c:pt>
                <c:pt idx="17">
                  <c:v>DERTI</c:v>
                </c:pt>
                <c:pt idx="18">
                  <c:v>ΛΑΜΨΗ</c:v>
                </c:pt>
                <c:pt idx="19">
                  <c:v>δγ/δα</c:v>
                </c:pt>
              </c:strCache>
            </c:strRef>
          </c:cat>
          <c:val>
            <c:numRef>
              <c:f>Sheet3!$D$310:$D$329</c:f>
              <c:numCache>
                <c:formatCode>0.0</c:formatCode>
                <c:ptCount val="20"/>
                <c:pt idx="0">
                  <c:v>2.2727272727272907</c:v>
                </c:pt>
                <c:pt idx="1">
                  <c:v>2.2727272727272907</c:v>
                </c:pt>
                <c:pt idx="2">
                  <c:v>4.5454545454545459</c:v>
                </c:pt>
                <c:pt idx="3">
                  <c:v>0</c:v>
                </c:pt>
                <c:pt idx="4">
                  <c:v>0</c:v>
                </c:pt>
                <c:pt idx="5">
                  <c:v>2.2727272727272907</c:v>
                </c:pt>
                <c:pt idx="6">
                  <c:v>0</c:v>
                </c:pt>
                <c:pt idx="7">
                  <c:v>2.2727272727272907</c:v>
                </c:pt>
                <c:pt idx="8">
                  <c:v>0</c:v>
                </c:pt>
                <c:pt idx="9">
                  <c:v>15.909090909090922</c:v>
                </c:pt>
                <c:pt idx="10">
                  <c:v>6.8181818181817757</c:v>
                </c:pt>
                <c:pt idx="11">
                  <c:v>4.5454545454545459</c:v>
                </c:pt>
                <c:pt idx="12">
                  <c:v>4.5454545454545459</c:v>
                </c:pt>
                <c:pt idx="13">
                  <c:v>11.363636363636449</c:v>
                </c:pt>
                <c:pt idx="14">
                  <c:v>22.72727272727273</c:v>
                </c:pt>
                <c:pt idx="15">
                  <c:v>2.2727272727272907</c:v>
                </c:pt>
                <c:pt idx="16">
                  <c:v>18.181818181818322</c:v>
                </c:pt>
                <c:pt idx="17">
                  <c:v>0</c:v>
                </c:pt>
                <c:pt idx="18">
                  <c:v>9.0909090909091006</c:v>
                </c:pt>
                <c:pt idx="19">
                  <c:v>6.8181818181817757</c:v>
                </c:pt>
              </c:numCache>
            </c:numRef>
          </c:val>
        </c:ser>
        <c:shape val="box"/>
        <c:axId val="135885184"/>
        <c:axId val="135886720"/>
        <c:axId val="0"/>
      </c:bar3DChart>
      <c:catAx>
        <c:axId val="135885184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5886720"/>
        <c:crosses val="autoZero"/>
        <c:auto val="1"/>
        <c:lblAlgn val="ctr"/>
        <c:lblOffset val="100"/>
      </c:catAx>
      <c:valAx>
        <c:axId val="135886720"/>
        <c:scaling>
          <c:orientation val="minMax"/>
        </c:scaling>
        <c:axPos val="b"/>
        <c:numFmt formatCode="0.0" sourceLinked="1"/>
        <c:tickLblPos val="nextTo"/>
        <c:crossAx val="135885184"/>
        <c:crosses val="autoZero"/>
        <c:crossBetween val="between"/>
      </c:valAx>
    </c:plotArea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bar"/>
        <c:grouping val="clustered"/>
        <c:ser>
          <c:idx val="0"/>
          <c:order val="0"/>
          <c:dPt>
            <c:idx val="5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Sheet1!$A$143:$A$156</c:f>
              <c:strCache>
                <c:ptCount val="14"/>
                <c:pt idx="0">
                  <c:v>ΣΤΟ ΚΟΚΚΙΝΟ</c:v>
                </c:pt>
                <c:pt idx="1">
                  <c:v>NEWS 24 FM</c:v>
                </c:pt>
                <c:pt idx="2">
                  <c:v>ΘΕΜΑ FM</c:v>
                </c:pt>
                <c:pt idx="3">
                  <c:v>ΠΑΡΑΠΟΛΙΤΙΚΑ FM</c:v>
                </c:pt>
                <c:pt idx="4">
                  <c:v>ΑΘΗΝΑ 9.84 FM</c:v>
                </c:pt>
                <c:pt idx="5">
                  <c:v>ΑΘΗΝΑ 9.84</c:v>
                </c:pt>
                <c:pt idx="6">
                  <c:v>ΑLPHA</c:v>
                </c:pt>
                <c:pt idx="7">
                  <c:v>ΣΕΝΤΡΑ FM</c:v>
                </c:pt>
                <c:pt idx="8">
                  <c:v>ΕΡΑ</c:v>
                </c:pt>
                <c:pt idx="9">
                  <c:v>REAL FM</c:v>
                </c:pt>
                <c:pt idx="10">
                  <c:v>ΣKAI FM</c:v>
                </c:pt>
                <c:pt idx="11">
                  <c:v>SPOR FM</c:v>
                </c:pt>
                <c:pt idx="12">
                  <c:v>ΕΡΑ ΣΠΟΡΤ</c:v>
                </c:pt>
                <c:pt idx="13">
                  <c:v>δγ/δα</c:v>
                </c:pt>
              </c:strCache>
            </c:strRef>
          </c:cat>
          <c:val>
            <c:numRef>
              <c:f>Sheet1!$C$143:$C$156</c:f>
              <c:numCache>
                <c:formatCode>0.0</c:formatCode>
                <c:ptCount val="14"/>
                <c:pt idx="0">
                  <c:v>0.10869565217391422</c:v>
                </c:pt>
                <c:pt idx="1">
                  <c:v>0.10869565217391422</c:v>
                </c:pt>
                <c:pt idx="2">
                  <c:v>0.21739130434782764</c:v>
                </c:pt>
                <c:pt idx="3">
                  <c:v>0.43478260869565527</c:v>
                </c:pt>
                <c:pt idx="4">
                  <c:v>0.43478260869565527</c:v>
                </c:pt>
                <c:pt idx="5">
                  <c:v>1.0869565217391373</c:v>
                </c:pt>
                <c:pt idx="6">
                  <c:v>1.0869565217391373</c:v>
                </c:pt>
                <c:pt idx="7">
                  <c:v>2.2999999999999998</c:v>
                </c:pt>
                <c:pt idx="8">
                  <c:v>1.4130434782608696</c:v>
                </c:pt>
                <c:pt idx="9">
                  <c:v>3.1521739130434767</c:v>
                </c:pt>
                <c:pt idx="10">
                  <c:v>3.3695652173913042</c:v>
                </c:pt>
                <c:pt idx="11">
                  <c:v>6.9565217391304364</c:v>
                </c:pt>
                <c:pt idx="12">
                  <c:v>11.521739130434783</c:v>
                </c:pt>
                <c:pt idx="13">
                  <c:v>50</c:v>
                </c:pt>
              </c:numCache>
            </c:numRef>
          </c:val>
        </c:ser>
        <c:shape val="box"/>
        <c:axId val="135900544"/>
        <c:axId val="135910528"/>
        <c:axId val="0"/>
      </c:bar3DChart>
      <c:catAx>
        <c:axId val="135900544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5910528"/>
        <c:crosses val="autoZero"/>
        <c:auto val="1"/>
        <c:lblAlgn val="ctr"/>
        <c:lblOffset val="100"/>
      </c:catAx>
      <c:valAx>
        <c:axId val="135910528"/>
        <c:scaling>
          <c:orientation val="minMax"/>
        </c:scaling>
        <c:axPos val="b"/>
        <c:numFmt formatCode="0.0" sourceLinked="1"/>
        <c:tickLblPos val="nextTo"/>
        <c:crossAx val="135900544"/>
        <c:crosses val="autoZero"/>
        <c:crossBetween val="between"/>
      </c:valAx>
    </c:plotArea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ΒΟΡΕΙΟΥ</a:t>
            </a:r>
            <a:r>
              <a:rPr lang="el-GR" baseline="0" dirty="0" smtClean="0"/>
              <a:t> </a:t>
            </a:r>
            <a:r>
              <a:rPr lang="el-GR" dirty="0" smtClean="0"/>
              <a:t> ΤΟΜΕΑ</a:t>
            </a:r>
            <a:r>
              <a:rPr lang="el-GR" baseline="0" dirty="0" smtClean="0"/>
              <a:t> </a:t>
            </a:r>
            <a:r>
              <a:rPr lang="el-GR" dirty="0" smtClean="0"/>
              <a:t> ΑΘΗΝΩΝ</a:t>
            </a:r>
            <a:r>
              <a:rPr lang="el-GR" baseline="0" dirty="0" smtClean="0"/>
              <a:t> 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Sheet3!$D$338</c:f>
              <c:strCache>
                <c:ptCount val="1"/>
                <c:pt idx="0">
                  <c:v>ΒΟΡΕΙΟΣ ΤΟΜΕΑΣ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Sheet3!$B$339:$B$351</c:f>
              <c:strCache>
                <c:ptCount val="13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ΕΡΑ ΣΠΟΡΤ</c:v>
                </c:pt>
                <c:pt idx="10">
                  <c:v>SPOR FM</c:v>
                </c:pt>
                <c:pt idx="11">
                  <c:v>ΣΕΝΤΡΑ FM</c:v>
                </c:pt>
                <c:pt idx="12">
                  <c:v>δγ/δα</c:v>
                </c:pt>
              </c:strCache>
            </c:strRef>
          </c:cat>
          <c:val>
            <c:numRef>
              <c:f>Sheet3!$D$339:$D$351</c:f>
              <c:numCache>
                <c:formatCode>0.0</c:formatCode>
                <c:ptCount val="13"/>
                <c:pt idx="0">
                  <c:v>1.4035087719298238</c:v>
                </c:pt>
                <c:pt idx="1">
                  <c:v>0</c:v>
                </c:pt>
                <c:pt idx="2">
                  <c:v>2.1052631578947372</c:v>
                </c:pt>
                <c:pt idx="3">
                  <c:v>3.1578947368421217</c:v>
                </c:pt>
                <c:pt idx="4">
                  <c:v>0.35087719298246001</c:v>
                </c:pt>
                <c:pt idx="5">
                  <c:v>0.70175438596491158</c:v>
                </c:pt>
                <c:pt idx="6">
                  <c:v>0</c:v>
                </c:pt>
                <c:pt idx="7">
                  <c:v>2.807017543859649</c:v>
                </c:pt>
                <c:pt idx="8">
                  <c:v>0.35087719298246001</c:v>
                </c:pt>
                <c:pt idx="9">
                  <c:v>9.8245614035087687</c:v>
                </c:pt>
                <c:pt idx="10">
                  <c:v>7.0175438596491215</c:v>
                </c:pt>
                <c:pt idx="11">
                  <c:v>0.35087719298246001</c:v>
                </c:pt>
                <c:pt idx="12">
                  <c:v>47.719298245614034</c:v>
                </c:pt>
              </c:numCache>
            </c:numRef>
          </c:val>
        </c:ser>
        <c:shape val="box"/>
        <c:axId val="136927104"/>
        <c:axId val="136928640"/>
        <c:axId val="0"/>
      </c:bar3DChart>
      <c:catAx>
        <c:axId val="136927104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6928640"/>
        <c:crosses val="autoZero"/>
        <c:auto val="1"/>
        <c:lblAlgn val="ctr"/>
        <c:lblOffset val="100"/>
      </c:catAx>
      <c:valAx>
        <c:axId val="136928640"/>
        <c:scaling>
          <c:orientation val="minMax"/>
        </c:scaling>
        <c:axPos val="b"/>
        <c:numFmt formatCode="0.0" sourceLinked="1"/>
        <c:tickLblPos val="nextTo"/>
        <c:crossAx val="136927104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ΔΥΤΙΚΟΥ ΤΟΜΕΑ 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Sheet3!$D$352</c:f>
              <c:strCache>
                <c:ptCount val="1"/>
                <c:pt idx="0">
                  <c:v>ΔΥΤΙΚΟΣ ΤΟΜΕΑΣ  ΑΘΗΝΑΣ</c:v>
                </c:pt>
              </c:strCache>
            </c:strRef>
          </c:tx>
          <c:dLbls>
            <c:dLbl>
              <c:idx val="0"/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 b="1"/>
                  </a:pPr>
                  <a:endParaRPr lang="el-GR"/>
                </a:p>
              </c:txPr>
            </c:dLbl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Sheet3!$B$353:$B$365</c:f>
              <c:strCache>
                <c:ptCount val="13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ΕΡΑ ΣΠΟΡΤ</c:v>
                </c:pt>
                <c:pt idx="10">
                  <c:v>SPOR FM</c:v>
                </c:pt>
                <c:pt idx="11">
                  <c:v>ΣΕΝΤΡΑ FM</c:v>
                </c:pt>
                <c:pt idx="12">
                  <c:v>δγ/δα</c:v>
                </c:pt>
              </c:strCache>
            </c:strRef>
          </c:cat>
          <c:val>
            <c:numRef>
              <c:f>Sheet3!$D$353:$D$365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5.5555555555555163</c:v>
                </c:pt>
                <c:pt idx="4">
                  <c:v>0</c:v>
                </c:pt>
                <c:pt idx="5">
                  <c:v>2.2222222222222232</c:v>
                </c:pt>
                <c:pt idx="6">
                  <c:v>0</c:v>
                </c:pt>
                <c:pt idx="7">
                  <c:v>2.2222222222222232</c:v>
                </c:pt>
                <c:pt idx="8">
                  <c:v>1.111111111111112</c:v>
                </c:pt>
                <c:pt idx="9">
                  <c:v>11.111111111111031</c:v>
                </c:pt>
                <c:pt idx="10">
                  <c:v>11.111111111111031</c:v>
                </c:pt>
                <c:pt idx="11">
                  <c:v>2.2222222222222232</c:v>
                </c:pt>
                <c:pt idx="12">
                  <c:v>42.222222222222413</c:v>
                </c:pt>
              </c:numCache>
            </c:numRef>
          </c:val>
        </c:ser>
        <c:shape val="box"/>
        <c:axId val="137074176"/>
        <c:axId val="137075712"/>
        <c:axId val="0"/>
      </c:bar3DChart>
      <c:catAx>
        <c:axId val="137074176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7075712"/>
        <c:crosses val="autoZero"/>
        <c:auto val="1"/>
        <c:lblAlgn val="ctr"/>
        <c:lblOffset val="100"/>
      </c:catAx>
      <c:valAx>
        <c:axId val="137075712"/>
        <c:scaling>
          <c:orientation val="minMax"/>
        </c:scaling>
        <c:axPos val="b"/>
        <c:numFmt formatCode="0.0" sourceLinked="1"/>
        <c:tickLblPos val="nextTo"/>
        <c:crossAx val="137074176"/>
        <c:crosses val="autoZero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ΚΕΝΤΡΙΚΟΥ</a:t>
            </a:r>
            <a:r>
              <a:rPr lang="el-GR" baseline="0" dirty="0" smtClean="0"/>
              <a:t> </a:t>
            </a:r>
            <a:r>
              <a:rPr lang="el-GR" dirty="0" smtClean="0"/>
              <a:t> ΤΟΜΕΑ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Sheet3!$D$366</c:f>
              <c:strCache>
                <c:ptCount val="1"/>
                <c:pt idx="0">
                  <c:v>ΚΕΝΤΡΙΚΟΣ ΤΟΜΕΑΣ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Sheet3!$B$367:$B$379</c:f>
              <c:strCache>
                <c:ptCount val="13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ΕΡΑ ΣΠΟΡΤ</c:v>
                </c:pt>
                <c:pt idx="10">
                  <c:v>SPOR FM</c:v>
                </c:pt>
                <c:pt idx="11">
                  <c:v>ΣΕΝΤΡΑ FM</c:v>
                </c:pt>
                <c:pt idx="12">
                  <c:v>δγ/δα</c:v>
                </c:pt>
              </c:strCache>
            </c:strRef>
          </c:cat>
          <c:val>
            <c:numRef>
              <c:f>Sheet3!$D$367:$D$379</c:f>
              <c:numCache>
                <c:formatCode>0.0</c:formatCode>
                <c:ptCount val="13"/>
                <c:pt idx="0">
                  <c:v>0.85106382978722883</c:v>
                </c:pt>
                <c:pt idx="1">
                  <c:v>0.42553191489361702</c:v>
                </c:pt>
                <c:pt idx="2">
                  <c:v>1.7021276595744592</c:v>
                </c:pt>
                <c:pt idx="3">
                  <c:v>2.1276595744680837</c:v>
                </c:pt>
                <c:pt idx="4">
                  <c:v>0.42553191489361702</c:v>
                </c:pt>
                <c:pt idx="5">
                  <c:v>1.7021276595744592</c:v>
                </c:pt>
                <c:pt idx="6">
                  <c:v>0.42553191489361702</c:v>
                </c:pt>
                <c:pt idx="7">
                  <c:v>3.4042553191489202</c:v>
                </c:pt>
                <c:pt idx="8">
                  <c:v>0</c:v>
                </c:pt>
                <c:pt idx="9">
                  <c:v>16.170212765957448</c:v>
                </c:pt>
                <c:pt idx="10">
                  <c:v>6.8085106382978369</c:v>
                </c:pt>
                <c:pt idx="11">
                  <c:v>1.7021276595744592</c:v>
                </c:pt>
                <c:pt idx="12">
                  <c:v>47.234042553191394</c:v>
                </c:pt>
              </c:numCache>
            </c:numRef>
          </c:val>
        </c:ser>
        <c:shape val="box"/>
        <c:axId val="137233920"/>
        <c:axId val="137235456"/>
        <c:axId val="0"/>
      </c:bar3DChart>
      <c:catAx>
        <c:axId val="137233920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7235456"/>
        <c:crosses val="autoZero"/>
        <c:auto val="1"/>
        <c:lblAlgn val="ctr"/>
        <c:lblOffset val="100"/>
      </c:catAx>
      <c:valAx>
        <c:axId val="137235456"/>
        <c:scaling>
          <c:orientation val="minMax"/>
        </c:scaling>
        <c:axPos val="b"/>
        <c:numFmt formatCode="0.0" sourceLinked="1"/>
        <c:tickLblPos val="nextTo"/>
        <c:crossAx val="137233920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ΝΟΤΙΟΥ ΤΟΜΕΑ</a:t>
            </a:r>
            <a:r>
              <a:rPr lang="el-GR" baseline="0" dirty="0" smtClean="0"/>
              <a:t>  ΑΘΗΝΩΝ 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Sheet3!$D$380</c:f>
              <c:strCache>
                <c:ptCount val="1"/>
                <c:pt idx="0">
                  <c:v>ΝΟΤΙΟΣ ΤΟΜΕΑΣ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Sheet3!$B$381:$B$393</c:f>
              <c:strCache>
                <c:ptCount val="13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ΕΡΑ ΣΠΟΡΤ</c:v>
                </c:pt>
                <c:pt idx="10">
                  <c:v>SPOR FM</c:v>
                </c:pt>
                <c:pt idx="11">
                  <c:v>ΣΕΝΤΡΑ FM</c:v>
                </c:pt>
                <c:pt idx="12">
                  <c:v>δγ/δα</c:v>
                </c:pt>
              </c:strCache>
            </c:strRef>
          </c:cat>
          <c:val>
            <c:numRef>
              <c:f>Sheet3!$D$381:$D$393</c:f>
              <c:numCache>
                <c:formatCode>0.0</c:formatCode>
                <c:ptCount val="13"/>
                <c:pt idx="0">
                  <c:v>1.1627906976744065</c:v>
                </c:pt>
                <c:pt idx="1">
                  <c:v>0</c:v>
                </c:pt>
                <c:pt idx="2">
                  <c:v>2.3255813953488373</c:v>
                </c:pt>
                <c:pt idx="3">
                  <c:v>6.9767441860465134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4.6511627906976933</c:v>
                </c:pt>
                <c:pt idx="8">
                  <c:v>2.3255813953488373</c:v>
                </c:pt>
                <c:pt idx="9">
                  <c:v>9.3023255813953494</c:v>
                </c:pt>
                <c:pt idx="10">
                  <c:v>4.6511627906976933</c:v>
                </c:pt>
                <c:pt idx="11">
                  <c:v>2.3255813953488373</c:v>
                </c:pt>
                <c:pt idx="12">
                  <c:v>55.813953488371993</c:v>
                </c:pt>
              </c:numCache>
            </c:numRef>
          </c:val>
        </c:ser>
        <c:shape val="box"/>
        <c:axId val="137261824"/>
        <c:axId val="137263360"/>
        <c:axId val="0"/>
      </c:bar3DChart>
      <c:catAx>
        <c:axId val="137261824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7263360"/>
        <c:crosses val="autoZero"/>
        <c:auto val="1"/>
        <c:lblAlgn val="ctr"/>
        <c:lblOffset val="100"/>
      </c:catAx>
      <c:valAx>
        <c:axId val="137263360"/>
        <c:scaling>
          <c:orientation val="minMax"/>
        </c:scaling>
        <c:axPos val="b"/>
        <c:numFmt formatCode="0.0" sourceLinked="1"/>
        <c:tickLblPos val="nextTo"/>
        <c:crossAx val="137261824"/>
        <c:crosses val="autoZero"/>
        <c:crossBetween val="between"/>
      </c:valAx>
    </c:plotArea>
    <c:plotVisOnly val="1"/>
    <c:dispBlanksAs val="gap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  ΠΕΙΡΑΙΩΣ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Sheet3!$D$394</c:f>
              <c:strCache>
                <c:ptCount val="1"/>
                <c:pt idx="0">
                  <c:v>ΠΕΙΡΑΙΩΣ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Sheet3!$B$395:$B$407</c:f>
              <c:strCache>
                <c:ptCount val="13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ΕΡΑ ΣΠΟΡΤ</c:v>
                </c:pt>
                <c:pt idx="10">
                  <c:v>SPOR FM</c:v>
                </c:pt>
                <c:pt idx="11">
                  <c:v>ΣΕΝΤΡΑ FM</c:v>
                </c:pt>
                <c:pt idx="12">
                  <c:v>δγ/δα</c:v>
                </c:pt>
              </c:strCache>
            </c:strRef>
          </c:cat>
          <c:val>
            <c:numRef>
              <c:f>Sheet3!$D$395:$D$407</c:f>
              <c:numCache>
                <c:formatCode>0.0</c:formatCode>
                <c:ptCount val="13"/>
                <c:pt idx="0">
                  <c:v>1.7543859649122944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1.7543859649122944</c:v>
                </c:pt>
                <c:pt idx="6">
                  <c:v>0</c:v>
                </c:pt>
                <c:pt idx="7">
                  <c:v>5.2631578947368425</c:v>
                </c:pt>
                <c:pt idx="8">
                  <c:v>0</c:v>
                </c:pt>
                <c:pt idx="9">
                  <c:v>8.7719298245613988</c:v>
                </c:pt>
                <c:pt idx="10">
                  <c:v>7.0175438596491215</c:v>
                </c:pt>
                <c:pt idx="11">
                  <c:v>0</c:v>
                </c:pt>
                <c:pt idx="12">
                  <c:v>50.877192982456137</c:v>
                </c:pt>
              </c:numCache>
            </c:numRef>
          </c:val>
        </c:ser>
        <c:shape val="box"/>
        <c:axId val="137253632"/>
        <c:axId val="137255168"/>
        <c:axId val="0"/>
      </c:bar3DChart>
      <c:catAx>
        <c:axId val="137253632"/>
        <c:scaling>
          <c:orientation val="minMax"/>
        </c:scaling>
        <c:axPos val="l"/>
        <c:tickLblPos val="nextTo"/>
        <c:crossAx val="137255168"/>
        <c:crosses val="autoZero"/>
        <c:auto val="1"/>
        <c:lblAlgn val="ctr"/>
        <c:lblOffset val="100"/>
      </c:catAx>
      <c:valAx>
        <c:axId val="137255168"/>
        <c:scaling>
          <c:orientation val="minMax"/>
        </c:scaling>
        <c:axPos val="b"/>
        <c:numFmt formatCode="0.0" sourceLinked="1"/>
        <c:tickLblPos val="nextTo"/>
        <c:crossAx val="137253632"/>
        <c:crosses val="autoZero"/>
        <c:crossBetween val="between"/>
      </c:valAx>
    </c:plotArea>
    <c:plotVisOnly val="1"/>
    <c:dispBlanksAs val="gap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ΑΝΑΤΟΛΙΚΗΣ ΑΤΤΙΚΗΣ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Sheet3!$D$408</c:f>
              <c:strCache>
                <c:ptCount val="1"/>
                <c:pt idx="0">
                  <c:v>ΑΝΑΤΟΛΙΚΗ ΑΤΤΙΚΗ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Sheet3!$B$409:$B$421</c:f>
              <c:strCache>
                <c:ptCount val="13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ΕΡΑ ΣΠΟΡΤ</c:v>
                </c:pt>
                <c:pt idx="10">
                  <c:v>SPOR FM</c:v>
                </c:pt>
                <c:pt idx="11">
                  <c:v>ΣΕΝΤΡΑ FM</c:v>
                </c:pt>
                <c:pt idx="12">
                  <c:v>δγ/δα</c:v>
                </c:pt>
              </c:strCache>
            </c:strRef>
          </c:cat>
          <c:val>
            <c:numRef>
              <c:f>Sheet3!$D$409:$D$421</c:f>
              <c:numCache>
                <c:formatCode>0.0</c:formatCode>
                <c:ptCount val="13"/>
                <c:pt idx="0">
                  <c:v>1.626016260162602</c:v>
                </c:pt>
                <c:pt idx="1">
                  <c:v>0</c:v>
                </c:pt>
                <c:pt idx="2">
                  <c:v>0.81300813008130079</c:v>
                </c:pt>
                <c:pt idx="3">
                  <c:v>3.2520325203252027</c:v>
                </c:pt>
                <c:pt idx="4">
                  <c:v>0</c:v>
                </c:pt>
                <c:pt idx="5">
                  <c:v>0.81300813008130079</c:v>
                </c:pt>
                <c:pt idx="6">
                  <c:v>0</c:v>
                </c:pt>
                <c:pt idx="7">
                  <c:v>4.0650406504064689</c:v>
                </c:pt>
                <c:pt idx="8">
                  <c:v>0</c:v>
                </c:pt>
                <c:pt idx="9">
                  <c:v>13.008130081300813</c:v>
                </c:pt>
                <c:pt idx="10">
                  <c:v>5.691056910569106</c:v>
                </c:pt>
                <c:pt idx="11">
                  <c:v>0.81300813008130079</c:v>
                </c:pt>
                <c:pt idx="12">
                  <c:v>59.349593495934954</c:v>
                </c:pt>
              </c:numCache>
            </c:numRef>
          </c:val>
        </c:ser>
        <c:shape val="box"/>
        <c:axId val="137290496"/>
        <c:axId val="137292032"/>
        <c:axId val="0"/>
      </c:bar3DChart>
      <c:catAx>
        <c:axId val="137290496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7292032"/>
        <c:crosses val="autoZero"/>
        <c:auto val="1"/>
        <c:lblAlgn val="ctr"/>
        <c:lblOffset val="100"/>
      </c:catAx>
      <c:valAx>
        <c:axId val="137292032"/>
        <c:scaling>
          <c:orientation val="minMax"/>
        </c:scaling>
        <c:axPos val="b"/>
        <c:numFmt formatCode="0.0" sourceLinked="1"/>
        <c:tickLblPos val="nextTo"/>
        <c:crossAx val="137290496"/>
        <c:crosses val="autoZero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 ΔΥΤΙΚΗΣ ΑΤΤΙΚΗΣ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Sheet3!$D$422</c:f>
              <c:strCache>
                <c:ptCount val="1"/>
                <c:pt idx="0">
                  <c:v>ΔΥΤΙΚΗ ΑΤΤΙΚΗ</c:v>
                </c:pt>
              </c:strCache>
            </c:strRef>
          </c:tx>
          <c:dLbls>
            <c:dLbl>
              <c:idx val="0"/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</c:dLbl>
            <c:showVal val="1"/>
          </c:dLbls>
          <c:cat>
            <c:strRef>
              <c:f>Sheet3!$B$423:$B$435</c:f>
              <c:strCache>
                <c:ptCount val="13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ΕΡΑ ΣΠΟΡΤ</c:v>
                </c:pt>
                <c:pt idx="10">
                  <c:v>SPOR FM</c:v>
                </c:pt>
                <c:pt idx="11">
                  <c:v>ΣΕΝΤΡΑ FM</c:v>
                </c:pt>
                <c:pt idx="12">
                  <c:v>δγ/δα</c:v>
                </c:pt>
              </c:strCache>
            </c:strRef>
          </c:cat>
          <c:val>
            <c:numRef>
              <c:f>Sheet3!$D$423:$D$435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2.2727272727272907</c:v>
                </c:pt>
                <c:pt idx="8">
                  <c:v>0</c:v>
                </c:pt>
                <c:pt idx="9">
                  <c:v>2.2727272727272907</c:v>
                </c:pt>
                <c:pt idx="10">
                  <c:v>6.8181818181817757</c:v>
                </c:pt>
                <c:pt idx="11">
                  <c:v>4.5454545454545459</c:v>
                </c:pt>
                <c:pt idx="12">
                  <c:v>56.818181818181863</c:v>
                </c:pt>
              </c:numCache>
            </c:numRef>
          </c:val>
        </c:ser>
        <c:shape val="box"/>
        <c:axId val="137318784"/>
        <c:axId val="137320320"/>
        <c:axId val="0"/>
      </c:bar3DChart>
      <c:catAx>
        <c:axId val="137318784"/>
        <c:scaling>
          <c:orientation val="minMax"/>
        </c:scaling>
        <c:axPos val="l"/>
        <c:tickLblPos val="nextTo"/>
        <c:crossAx val="137320320"/>
        <c:crosses val="autoZero"/>
        <c:auto val="1"/>
        <c:lblAlgn val="ctr"/>
        <c:lblOffset val="100"/>
      </c:catAx>
      <c:valAx>
        <c:axId val="137320320"/>
        <c:scaling>
          <c:orientation val="minMax"/>
        </c:scaling>
        <c:axPos val="b"/>
        <c:numFmt formatCode="0.0" sourceLinked="1"/>
        <c:tickLblPos val="nextTo"/>
        <c:crossAx val="137318784"/>
        <c:crosses val="autoZero"/>
        <c:crossBetween val="between"/>
      </c:valAx>
    </c:plotArea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Val val="1"/>
            <c:showLeaderLines val="1"/>
          </c:dLbls>
          <c:cat>
            <c:strRef>
              <c:f>Sheet1!$B$163:$B$166</c:f>
              <c:strCache>
                <c:ptCount val="4"/>
                <c:pt idx="0">
                  <c:v>ΝΑΙ</c:v>
                </c:pt>
                <c:pt idx="1">
                  <c:v>ΟΧΙ</c:v>
                </c:pt>
                <c:pt idx="2">
                  <c:v>ΜΟΥ ΕΙΝΑΙ ΑΔΙΑΦΟΡΟ</c:v>
                </c:pt>
                <c:pt idx="3">
                  <c:v>ΔΓ/ΔΑ</c:v>
                </c:pt>
              </c:strCache>
            </c:strRef>
          </c:cat>
          <c:val>
            <c:numRef>
              <c:f>Sheet1!$E$163:$E$166</c:f>
              <c:numCache>
                <c:formatCode>0.0</c:formatCode>
                <c:ptCount val="4"/>
                <c:pt idx="0">
                  <c:v>79.162072767364165</c:v>
                </c:pt>
                <c:pt idx="1">
                  <c:v>2.3153252480705642</c:v>
                </c:pt>
                <c:pt idx="2">
                  <c:v>16.758544652701037</c:v>
                </c:pt>
                <c:pt idx="3">
                  <c:v>1.7640573318632993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Val val="1"/>
          </c:dLbls>
          <c:cat>
            <c:strRef>
              <c:f>Sheet1!$B$34:$B$37</c:f>
              <c:strCache>
                <c:ptCount val="4"/>
                <c:pt idx="0">
                  <c:v>ΝΑΙ, αρκετές φορές</c:v>
                </c:pt>
                <c:pt idx="1">
                  <c:v>ΝΑΙ, λίγες φορές</c:v>
                </c:pt>
                <c:pt idx="2">
                  <c:v>ΟΧΙ ,ποτέ</c:v>
                </c:pt>
                <c:pt idx="3">
                  <c:v>ΔΓ/ΔΑ</c:v>
                </c:pt>
              </c:strCache>
            </c:strRef>
          </c:cat>
          <c:val>
            <c:numRef>
              <c:f>Sheet1!$E$34:$E$37</c:f>
              <c:numCache>
                <c:formatCode>0.0</c:formatCode>
                <c:ptCount val="4"/>
                <c:pt idx="0">
                  <c:v>33.369683751362651</c:v>
                </c:pt>
                <c:pt idx="1">
                  <c:v>38.386041439476145</c:v>
                </c:pt>
                <c:pt idx="2">
                  <c:v>27.371864776445076</c:v>
                </c:pt>
                <c:pt idx="3">
                  <c:v>0.87241003271537665</c:v>
                </c:pt>
              </c:numCache>
            </c:numRef>
          </c:val>
        </c:ser>
        <c:shape val="box"/>
        <c:axId val="49608576"/>
        <c:axId val="49610112"/>
        <c:axId val="0"/>
      </c:bar3DChart>
      <c:catAx>
        <c:axId val="4960857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49610112"/>
        <c:crosses val="autoZero"/>
        <c:auto val="1"/>
        <c:lblAlgn val="ctr"/>
        <c:lblOffset val="100"/>
      </c:catAx>
      <c:valAx>
        <c:axId val="49610112"/>
        <c:scaling>
          <c:orientation val="minMax"/>
        </c:scaling>
        <c:axPos val="l"/>
        <c:numFmt formatCode="0.0" sourceLinked="1"/>
        <c:tickLblPos val="nextTo"/>
        <c:crossAx val="49608576"/>
        <c:crosses val="autoZero"/>
        <c:crossBetween val="between"/>
      </c:valAx>
    </c:plotArea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Sheet1!$A$177:$A$183</c:f>
              <c:strCache>
                <c:ptCount val="7"/>
                <c:pt idx="0">
                  <c:v>Να έχει περισσότερο μουσική στο πρόγραμμά του</c:v>
                </c:pt>
                <c:pt idx="1">
                  <c:v>δγ/δα</c:v>
                </c:pt>
                <c:pt idx="2">
                  <c:v>Να έχει περισσότερα νέα από τα γεγονότα στον Δήμο Αθήνας, στους Δήμους και τους φορείς της περιοχής</c:v>
                </c:pt>
                <c:pt idx="3">
                  <c:v>Να έχει περισσότερες πολιτιστικές, κοινωνικές ειδήσεις</c:v>
                </c:pt>
                <c:pt idx="4">
                  <c:v>Να έχει πιο ζωντανό πολιτικό ρεπορτάζ, συνεντεύξεις επώνυμων στελεχών της Πολιτικής, Οικονομικής , Κοινωνικής δραστηριότητας</c:v>
                </c:pt>
                <c:pt idx="5">
                  <c:v>Να έχει περισσότερα αθλητικά νέα</c:v>
                </c:pt>
                <c:pt idx="6">
                  <c:v>Να έχει παρουσιάσεις πολιτικών και κοινωνικών δημοσκοπήσεων</c:v>
                </c:pt>
              </c:strCache>
            </c:strRef>
          </c:cat>
          <c:val>
            <c:numRef>
              <c:f>Sheet1!$C$177:$C$183</c:f>
              <c:numCache>
                <c:formatCode>0.0</c:formatCode>
                <c:ptCount val="7"/>
                <c:pt idx="0">
                  <c:v>44.347826086956154</c:v>
                </c:pt>
                <c:pt idx="1">
                  <c:v>23.913043478260789</c:v>
                </c:pt>
                <c:pt idx="2">
                  <c:v>16.086956521739129</c:v>
                </c:pt>
                <c:pt idx="3">
                  <c:v>11.847826086956518</c:v>
                </c:pt>
                <c:pt idx="4">
                  <c:v>11.086956521739134</c:v>
                </c:pt>
                <c:pt idx="5">
                  <c:v>4.8913043478260745</c:v>
                </c:pt>
                <c:pt idx="6">
                  <c:v>2.6086956521739202</c:v>
                </c:pt>
              </c:numCache>
            </c:numRef>
          </c:val>
        </c:ser>
        <c:shape val="box"/>
        <c:axId val="136276224"/>
        <c:axId val="137355264"/>
        <c:axId val="0"/>
      </c:bar3DChart>
      <c:catAx>
        <c:axId val="136276224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 b="1"/>
            </a:pPr>
            <a:endParaRPr lang="el-GR"/>
          </a:p>
        </c:txPr>
        <c:crossAx val="137355264"/>
        <c:crosses val="autoZero"/>
        <c:auto val="1"/>
        <c:lblAlgn val="ctr"/>
        <c:lblOffset val="100"/>
      </c:catAx>
      <c:valAx>
        <c:axId val="137355264"/>
        <c:scaling>
          <c:orientation val="minMax"/>
        </c:scaling>
        <c:axPos val="b"/>
        <c:numFmt formatCode="0.0" sourceLinked="1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6276224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Val val="1"/>
          </c:dLbls>
          <c:cat>
            <c:strRef>
              <c:f>Sheet1!$B$45:$B$48</c:f>
              <c:strCache>
                <c:ptCount val="4"/>
                <c:pt idx="0">
                  <c:v>ΝΑΙ, αρκετές φορές</c:v>
                </c:pt>
                <c:pt idx="1">
                  <c:v>ΝΑΙ, λίγες φορές</c:v>
                </c:pt>
                <c:pt idx="2">
                  <c:v>ΟΧΙ ,ποτέ</c:v>
                </c:pt>
                <c:pt idx="3">
                  <c:v>ΔΓ/ΔΑ</c:v>
                </c:pt>
              </c:strCache>
            </c:strRef>
          </c:cat>
          <c:val>
            <c:numRef>
              <c:f>Sheet1!$E$45:$E$48</c:f>
              <c:numCache>
                <c:formatCode>0.0</c:formatCode>
                <c:ptCount val="4"/>
                <c:pt idx="0">
                  <c:v>14.972677595628499</c:v>
                </c:pt>
                <c:pt idx="1">
                  <c:v>30.710382513661067</c:v>
                </c:pt>
                <c:pt idx="2">
                  <c:v>51.475409836065573</c:v>
                </c:pt>
                <c:pt idx="3">
                  <c:v>2.8415300546448088</c:v>
                </c:pt>
              </c:numCache>
            </c:numRef>
          </c:val>
        </c:ser>
        <c:shape val="box"/>
        <c:axId val="123145600"/>
        <c:axId val="123151488"/>
        <c:axId val="0"/>
      </c:bar3DChart>
      <c:catAx>
        <c:axId val="12314560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3151488"/>
        <c:crosses val="autoZero"/>
        <c:auto val="1"/>
        <c:lblAlgn val="ctr"/>
        <c:lblOffset val="100"/>
      </c:catAx>
      <c:valAx>
        <c:axId val="123151488"/>
        <c:scaling>
          <c:orientation val="minMax"/>
        </c:scaling>
        <c:axPos val="l"/>
        <c:numFmt formatCode="0.0" sourceLinked="1"/>
        <c:tickLblPos val="nextTo"/>
        <c:crossAx val="123145600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Val val="1"/>
            <c:showLeaderLines val="1"/>
          </c:dLbls>
          <c:cat>
            <c:strRef>
              <c:f>Sheet1!$B$56:$B$58</c:f>
              <c:strCache>
                <c:ptCount val="3"/>
                <c:pt idx="0">
                  <c:v>ΝΑΙ</c:v>
                </c:pt>
                <c:pt idx="1">
                  <c:v>ΟΧΙ</c:v>
                </c:pt>
                <c:pt idx="2">
                  <c:v>ΔΓ/ΔΑ</c:v>
                </c:pt>
              </c:strCache>
            </c:strRef>
          </c:cat>
          <c:val>
            <c:numRef>
              <c:f>Sheet1!$E$56:$E$58</c:f>
              <c:numCache>
                <c:formatCode>0.0</c:formatCode>
                <c:ptCount val="3"/>
                <c:pt idx="0">
                  <c:v>18.647764449291191</c:v>
                </c:pt>
                <c:pt idx="1">
                  <c:v>80.152671755724228</c:v>
                </c:pt>
                <c:pt idx="2">
                  <c:v>1.1995637949836424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bar"/>
        <c:grouping val="clustered"/>
        <c:ser>
          <c:idx val="0"/>
          <c:order val="0"/>
          <c:dPt>
            <c:idx val="6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Sheet1!$A$69:$A$78</c:f>
              <c:strCache>
                <c:ptCount val="10"/>
                <c:pt idx="0">
                  <c:v>NEWS 24 FM</c:v>
                </c:pt>
                <c:pt idx="1">
                  <c:v>ΘΕΜΑ FM</c:v>
                </c:pt>
                <c:pt idx="2">
                  <c:v>ΣΤΟ ΚΟΚΚΙΝΟ</c:v>
                </c:pt>
                <c:pt idx="3">
                  <c:v>ΕΡΑ</c:v>
                </c:pt>
                <c:pt idx="4">
                  <c:v>ΠΑΡΑΠΟΛΙΤΙΚΑ FM</c:v>
                </c:pt>
                <c:pt idx="5">
                  <c:v>ΑLPHA</c:v>
                </c:pt>
                <c:pt idx="6">
                  <c:v>ΑΘΗΝΑ 9.84</c:v>
                </c:pt>
                <c:pt idx="7">
                  <c:v>REAL FM</c:v>
                </c:pt>
                <c:pt idx="8">
                  <c:v>δγ/δα</c:v>
                </c:pt>
                <c:pt idx="9">
                  <c:v>ΣKAI FM</c:v>
                </c:pt>
              </c:strCache>
            </c:strRef>
          </c:cat>
          <c:val>
            <c:numRef>
              <c:f>Sheet1!$C$69:$C$78</c:f>
              <c:numCache>
                <c:formatCode>0.0</c:formatCode>
                <c:ptCount val="10"/>
                <c:pt idx="0">
                  <c:v>0.76086956521739135</c:v>
                </c:pt>
                <c:pt idx="1">
                  <c:v>3.2</c:v>
                </c:pt>
                <c:pt idx="2">
                  <c:v>3.1521739130434767</c:v>
                </c:pt>
                <c:pt idx="3">
                  <c:v>6.8</c:v>
                </c:pt>
                <c:pt idx="4">
                  <c:v>5.9</c:v>
                </c:pt>
                <c:pt idx="5">
                  <c:v>5.8695652173913047</c:v>
                </c:pt>
                <c:pt idx="6">
                  <c:v>10.7</c:v>
                </c:pt>
                <c:pt idx="7">
                  <c:v>18.913043478260789</c:v>
                </c:pt>
                <c:pt idx="8">
                  <c:v>25.326086956521689</c:v>
                </c:pt>
                <c:pt idx="9">
                  <c:v>27.5</c:v>
                </c:pt>
              </c:numCache>
            </c:numRef>
          </c:val>
        </c:ser>
        <c:shape val="box"/>
        <c:axId val="123200640"/>
        <c:axId val="123202176"/>
        <c:axId val="0"/>
      </c:bar3DChart>
      <c:catAx>
        <c:axId val="123200640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3202176"/>
        <c:crosses val="autoZero"/>
        <c:auto val="1"/>
        <c:lblAlgn val="ctr"/>
        <c:lblOffset val="100"/>
      </c:catAx>
      <c:valAx>
        <c:axId val="123202176"/>
        <c:scaling>
          <c:orientation val="minMax"/>
        </c:scaling>
        <c:axPos val="b"/>
        <c:numFmt formatCode="0.0" sourceLinked="1"/>
        <c:tickLblPos val="nextTo"/>
        <c:crossAx val="123200640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</a:t>
            </a:r>
            <a:r>
              <a:rPr lang="el-GR" baseline="0" dirty="0" smtClean="0"/>
              <a:t>  ΒΟΡΕΙΟΥ ΤΟΜΕΑ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Sheet2!$D$4</c:f>
              <c:strCache>
                <c:ptCount val="1"/>
                <c:pt idx="0">
                  <c:v>ΒΟΡΕΙΟΣ ΤΟΜΕΑΣ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Sheet2!$B$5:$B$14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Sheet2!$D$5:$D$14</c:f>
              <c:numCache>
                <c:formatCode>0.0</c:formatCode>
                <c:ptCount val="10"/>
                <c:pt idx="0">
                  <c:v>11.929824561403509</c:v>
                </c:pt>
                <c:pt idx="1">
                  <c:v>2.1052631578947372</c:v>
                </c:pt>
                <c:pt idx="2">
                  <c:v>4.9122807017543924</c:v>
                </c:pt>
                <c:pt idx="3">
                  <c:v>18.596491228070175</c:v>
                </c:pt>
                <c:pt idx="4">
                  <c:v>1.0526315789473684</c:v>
                </c:pt>
                <c:pt idx="5">
                  <c:v>5.9649122807017445</c:v>
                </c:pt>
                <c:pt idx="6">
                  <c:v>0.35087719298246001</c:v>
                </c:pt>
                <c:pt idx="7">
                  <c:v>30.87719298245614</c:v>
                </c:pt>
                <c:pt idx="8">
                  <c:v>3.8596491228070167</c:v>
                </c:pt>
                <c:pt idx="9">
                  <c:v>24.210526315789473</c:v>
                </c:pt>
              </c:numCache>
            </c:numRef>
          </c:val>
        </c:ser>
        <c:shape val="box"/>
        <c:axId val="123249024"/>
        <c:axId val="123250560"/>
        <c:axId val="0"/>
      </c:bar3DChart>
      <c:catAx>
        <c:axId val="123249024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3250560"/>
        <c:crosses val="autoZero"/>
        <c:auto val="1"/>
        <c:lblAlgn val="ctr"/>
        <c:lblOffset val="100"/>
      </c:catAx>
      <c:valAx>
        <c:axId val="123250560"/>
        <c:scaling>
          <c:orientation val="minMax"/>
        </c:scaling>
        <c:axPos val="b"/>
        <c:numFmt formatCode="0.0" sourceLinked="1"/>
        <c:tickLblPos val="nextTo"/>
        <c:crossAx val="123249024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1200"/>
            </a:pPr>
            <a:r>
              <a:rPr lang="el-GR" dirty="0" smtClean="0"/>
              <a:t>ΠΕ </a:t>
            </a:r>
            <a:r>
              <a:rPr lang="el-GR" baseline="0" dirty="0" smtClean="0"/>
              <a:t> </a:t>
            </a:r>
            <a:r>
              <a:rPr lang="el-GR" dirty="0" smtClean="0"/>
              <a:t>ΔΥΤΙΚΟΥ     ΤΟΜΕΑ  ΑΘΗΝΩΝ</a:t>
            </a:r>
            <a:endParaRPr lang="el-GR" dirty="0"/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Sheet2!$D$15</c:f>
              <c:strCache>
                <c:ptCount val="1"/>
                <c:pt idx="0">
                  <c:v>ΔΥΤΙΚΟΣ ΤΟΜΕΑΣ  ΑΘΗΝΑΣ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Sheet2!$B$16:$B$25</c:f>
              <c:strCache>
                <c:ptCount val="10"/>
                <c:pt idx="0">
                  <c:v>ΑΘΗΝΑ 9.84</c:v>
                </c:pt>
                <c:pt idx="1">
                  <c:v>ΣΤΟ ΚΟΚΚΙΝΟ</c:v>
                </c:pt>
                <c:pt idx="2">
                  <c:v>ΕΡΑ</c:v>
                </c:pt>
                <c:pt idx="3">
                  <c:v>REAL FM</c:v>
                </c:pt>
                <c:pt idx="4">
                  <c:v>ΘΕΜΑ FM</c:v>
                </c:pt>
                <c:pt idx="5">
                  <c:v>ΑLPHA</c:v>
                </c:pt>
                <c:pt idx="6">
                  <c:v>NEWS 24 FM</c:v>
                </c:pt>
                <c:pt idx="7">
                  <c:v>ΣKAI FM</c:v>
                </c:pt>
                <c:pt idx="8">
                  <c:v>ΠΑΡΑΠΟΛΙΤΙΚΑ FM</c:v>
                </c:pt>
                <c:pt idx="9">
                  <c:v>δγ/δα</c:v>
                </c:pt>
              </c:strCache>
            </c:strRef>
          </c:cat>
          <c:val>
            <c:numRef>
              <c:f>Sheet2!$D$16:$D$25</c:f>
              <c:numCache>
                <c:formatCode>0.0</c:formatCode>
                <c:ptCount val="10"/>
                <c:pt idx="0">
                  <c:v>11.111111111111031</c:v>
                </c:pt>
                <c:pt idx="1">
                  <c:v>1.111111111111112</c:v>
                </c:pt>
                <c:pt idx="2">
                  <c:v>4.4444444444444464</c:v>
                </c:pt>
                <c:pt idx="3">
                  <c:v>25.555555555555557</c:v>
                </c:pt>
                <c:pt idx="4">
                  <c:v>1.111111111111112</c:v>
                </c:pt>
                <c:pt idx="5">
                  <c:v>8.8888888888888893</c:v>
                </c:pt>
                <c:pt idx="6">
                  <c:v>0</c:v>
                </c:pt>
                <c:pt idx="7">
                  <c:v>25.555555555555557</c:v>
                </c:pt>
                <c:pt idx="8">
                  <c:v>6.666666666666667</c:v>
                </c:pt>
                <c:pt idx="9">
                  <c:v>22.222222222222037</c:v>
                </c:pt>
              </c:numCache>
            </c:numRef>
          </c:val>
        </c:ser>
        <c:shape val="box"/>
        <c:axId val="123281792"/>
        <c:axId val="123283328"/>
        <c:axId val="0"/>
      </c:bar3DChart>
      <c:catAx>
        <c:axId val="123281792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3283328"/>
        <c:crosses val="autoZero"/>
        <c:auto val="1"/>
        <c:lblAlgn val="ctr"/>
        <c:lblOffset val="100"/>
      </c:catAx>
      <c:valAx>
        <c:axId val="123283328"/>
        <c:scaling>
          <c:orientation val="minMax"/>
        </c:scaling>
        <c:axPos val="b"/>
        <c:numFmt formatCode="0.0" sourceLinked="1"/>
        <c:tickLblPos val="nextTo"/>
        <c:crossAx val="123281792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E80D706-8CD6-41E9-B522-92754C166DCC}" type="datetimeFigureOut">
              <a:rPr lang="el-GR"/>
              <a:pPr>
                <a:defRPr/>
              </a:pPr>
              <a:t>22/11/2021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76129E3-88B8-4396-8B74-CCC8589576E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645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A1ACA4-9E8B-4073-9F26-906407D87CFE}" type="slidenum">
              <a:rPr lang="el-GR" smtClean="0"/>
              <a:pPr/>
              <a:t>1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EDB72-18FF-42AB-9B97-126C746907FE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F5B13-CFD8-434D-B860-C6DA4FE80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C5A4-257A-4E89-A7EB-99638C340B84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66F79-49CA-4EB2-980E-1EE73E558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3EAE9-B5BF-42FA-BF2C-354011D4D5E5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BBF51-0095-4635-ABBA-BE39D060C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/>
          </a:bodyPr>
          <a:lstStyle>
            <a:lvl1pPr algn="l">
              <a:defRPr sz="1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07342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DEF6D-7A9A-46F4-8A9D-184F7CE177C8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ADD3-CD78-46C8-9D03-4367D3C12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FED27-3CB8-4374-8B78-117DF58964C6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2355B-907C-4E1D-ABA7-139914318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764705"/>
            <a:ext cx="3657600" cy="2376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283968" y="3212976"/>
            <a:ext cx="3657600" cy="2376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4283968" y="764704"/>
            <a:ext cx="3657600" cy="2376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467544" y="3212976"/>
            <a:ext cx="3657600" cy="2376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91337-4C99-477C-8C0E-508072028C14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11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F2E65-D91D-4822-A09B-331AFFBCB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563662"/>
          </a:xfrm>
        </p:spPr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268760"/>
            <a:ext cx="4040188" cy="41899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68760"/>
            <a:ext cx="4041775" cy="41899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9640D-3EB9-4843-A562-3D2C99D15D50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91AE5-BDB3-4BE7-BC76-7C5BFB8D5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7E6D9-9465-4B45-AB09-5B12A4CA7EFD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32A1C-CC2B-4205-9862-2A81A121D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8258A-0E4B-4788-B009-A643200160FF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10087-8232-4AFD-A56D-CE6D0E4B6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9D503-36E4-4685-B748-F7F57C3D3EEF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8CE5A-1544-456C-A791-9BFCCDBAB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897BA-070A-4137-B568-93C69E9EE717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E0F03-208C-46FF-B146-0063B25DF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61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34B838-68AD-4DC4-A9EC-0AC5C8209E9F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825CB8-AB94-4976-9A17-5EA80383D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9" r:id="rId1"/>
    <p:sldLayoutId id="2147484111" r:id="rId2"/>
    <p:sldLayoutId id="2147484120" r:id="rId3"/>
    <p:sldLayoutId id="2147484112" r:id="rId4"/>
    <p:sldLayoutId id="2147484113" r:id="rId5"/>
    <p:sldLayoutId id="2147484114" r:id="rId6"/>
    <p:sldLayoutId id="2147484115" r:id="rId7"/>
    <p:sldLayoutId id="2147484121" r:id="rId8"/>
    <p:sldLayoutId id="2147484116" r:id="rId9"/>
    <p:sldLayoutId id="2147484117" r:id="rId10"/>
    <p:sldLayoutId id="21474841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286124"/>
            <a:ext cx="7929150" cy="235745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400" b="0" smtClean="0">
                <a:effectLst/>
                <a:latin typeface="Arial" pitchFamily="34" charset="0"/>
                <a:cs typeface="Arial" pitchFamily="34" charset="0"/>
              </a:rPr>
              <a:t>για το ρ</a:t>
            </a:r>
            <a:r>
              <a:rPr sz="2400" b="0" smtClean="0">
                <a:effectLst/>
                <a:latin typeface="Arial" pitchFamily="34" charset="0"/>
                <a:cs typeface="Arial" pitchFamily="34" charset="0"/>
              </a:rPr>
              <a:t>O</a:t>
            </a:r>
            <a:r>
              <a:rPr lang="el-GR" sz="2400" b="0" err="1" smtClean="0">
                <a:effectLst/>
                <a:latin typeface="Arial" pitchFamily="34" charset="0"/>
                <a:cs typeface="Arial" pitchFamily="34" charset="0"/>
              </a:rPr>
              <a:t>λο</a:t>
            </a:r>
            <a:r>
              <a:rPr lang="el-GR" sz="2400" b="0" smtClean="0">
                <a:effectLst/>
                <a:latin typeface="Arial" pitchFamily="34" charset="0"/>
                <a:cs typeface="Arial" pitchFamily="34" charset="0"/>
              </a:rPr>
              <a:t> και την απ</a:t>
            </a:r>
            <a:r>
              <a:rPr sz="2400" b="0" smtClean="0">
                <a:effectLst/>
                <a:latin typeface="Arial" pitchFamily="34" charset="0"/>
                <a:cs typeface="Arial" pitchFamily="34" charset="0"/>
              </a:rPr>
              <a:t>H</a:t>
            </a:r>
            <a:r>
              <a:rPr lang="el-GR" sz="2400" b="0" err="1" smtClean="0">
                <a:effectLst/>
                <a:latin typeface="Arial" pitchFamily="34" charset="0"/>
                <a:cs typeface="Arial" pitchFamily="34" charset="0"/>
              </a:rPr>
              <a:t>χηση</a:t>
            </a:r>
            <a:r>
              <a:rPr lang="el-GR" sz="2400" b="0" smtClean="0">
                <a:effectLst/>
                <a:latin typeface="Arial" pitchFamily="34" charset="0"/>
                <a:cs typeface="Arial" pitchFamily="34" charset="0"/>
              </a:rPr>
              <a:t> του «ΑΘΗΝΑ 9,84» </a:t>
            </a:r>
            <a:r>
              <a:rPr lang="el-GR" sz="2400" b="0" err="1" smtClean="0">
                <a:effectLst/>
                <a:latin typeface="Arial" pitchFamily="34" charset="0"/>
                <a:cs typeface="Arial" pitchFamily="34" charset="0"/>
              </a:rPr>
              <a:t>ωΣ</a:t>
            </a:r>
            <a:r>
              <a:rPr lang="el-GR" sz="2400" b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l-GR" sz="2400" b="0" err="1" smtClean="0">
                <a:effectLst/>
                <a:latin typeface="Arial" pitchFamily="34" charset="0"/>
                <a:cs typeface="Arial" pitchFamily="34" charset="0"/>
              </a:rPr>
              <a:t>ΜΕσου</a:t>
            </a:r>
            <a:r>
              <a:rPr lang="el-GR" sz="2400" b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l-GR" sz="2400" b="0" err="1" smtClean="0">
                <a:effectLst/>
                <a:latin typeface="Arial" pitchFamily="34" charset="0"/>
                <a:cs typeface="Arial" pitchFamily="34" charset="0"/>
              </a:rPr>
              <a:t>ΜαζικΗΣ</a:t>
            </a:r>
            <a:r>
              <a:rPr lang="el-GR" sz="2400" b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l-GR" sz="2400" b="0" err="1" smtClean="0">
                <a:effectLst/>
                <a:latin typeface="Arial" pitchFamily="34" charset="0"/>
                <a:cs typeface="Arial" pitchFamily="34" charset="0"/>
              </a:rPr>
              <a:t>ΕνημΕρωσηΣ</a:t>
            </a:r>
            <a:endParaRPr sz="2400" b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33388" y="1785938"/>
            <a:ext cx="6480175" cy="857250"/>
          </a:xfrm>
        </p:spPr>
        <p:txBody>
          <a:bodyPr/>
          <a:lstStyle/>
          <a:p>
            <a:pPr algn="l" eaLnBrk="1" hangingPunct="1"/>
            <a:r>
              <a:rPr lang="el-GR" smtClean="0">
                <a:cs typeface="Arial" charset="0"/>
              </a:rPr>
              <a:t>Έρευνας Κοινής Γνώμης</a:t>
            </a:r>
          </a:p>
          <a:p>
            <a:pPr eaLnBrk="1" hangingPunct="1"/>
            <a:endParaRPr lang="en-US" smtClean="0"/>
          </a:p>
        </p:txBody>
      </p:sp>
      <p:pic>
        <p:nvPicPr>
          <p:cNvPr id="5124" name="Picture 5" descr="\\Server-amp\data\ΣΤΕΛΛΑ\opinion poll\LOGO_ΣΦΡΑΓΙΔΑ\OPINION POLL logo small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2571750" y="357188"/>
            <a:ext cx="42148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smtClean="0"/>
              <a:t>Με ποιόν τρόπο συνήθως ακούτε ραδιόφωνο ;</a:t>
            </a:r>
            <a:endParaRPr lang="en-US" sz="1400" smtClean="0"/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87450" y="836613"/>
          <a:ext cx="6337300" cy="75247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847231"/>
                <a:gridCol w="1496491"/>
                <a:gridCol w="1496491"/>
                <a:gridCol w="1496491"/>
              </a:tblGrid>
              <a:tr h="397440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Μέσω συσκευής ραδιοφώνου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Μέσω κινητού τηλεφώνου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r>
                        <a:rPr lang="el-GR" sz="1100" u="none" strike="noStrike">
                          <a:effectLst/>
                        </a:rPr>
                        <a:t>πό </a:t>
                      </a:r>
                      <a:r>
                        <a:rPr lang="en-US" sz="1100" u="none" strike="noStrike">
                          <a:effectLst/>
                        </a:rPr>
                        <a:t>PC - </a:t>
                      </a:r>
                      <a:r>
                        <a:rPr lang="el-GR" sz="1100" u="none" strike="noStrike">
                          <a:effectLst/>
                        </a:rPr>
                        <a:t>διαδικτυακά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1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Άνδρας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87,1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1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Γυναίκα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86,8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87450" y="1700213"/>
          <a:ext cx="6337300" cy="145415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847231"/>
                <a:gridCol w="1496491"/>
                <a:gridCol w="1496491"/>
                <a:gridCol w="1496491"/>
              </a:tblGrid>
              <a:tr h="391799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Μέσω συσκευής ραδιοφώνου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Μέσω κινητού τηλεφώνου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r>
                        <a:rPr lang="el-GR" sz="1100" u="none" strike="noStrike">
                          <a:effectLst/>
                        </a:rPr>
                        <a:t>πό </a:t>
                      </a:r>
                      <a:r>
                        <a:rPr lang="en-US" sz="1100" u="none" strike="noStrike">
                          <a:effectLst/>
                        </a:rPr>
                        <a:t>PC - </a:t>
                      </a:r>
                      <a:r>
                        <a:rPr lang="el-GR" sz="1100" u="none" strike="noStrike">
                          <a:effectLst/>
                        </a:rPr>
                        <a:t>διαδικτυακά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4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17-24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62,2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33,3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4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25- 34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84,9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9,4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4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35- 44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78,9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13,0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4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45- 54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83,7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4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55- 64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90,6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4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65 +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96,3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87450" y="3429000"/>
          <a:ext cx="6337300" cy="235743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847231"/>
                <a:gridCol w="1496491"/>
                <a:gridCol w="1496491"/>
                <a:gridCol w="1496491"/>
              </a:tblGrid>
              <a:tr h="706095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Μέσω συσκευής ραδιοφώνου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Μέσω κινητού τηλεφώνου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r>
                        <a:rPr lang="el-GR" sz="1100" u="none" strike="noStrike">
                          <a:effectLst/>
                        </a:rPr>
                        <a:t>πό </a:t>
                      </a:r>
                      <a:r>
                        <a:rPr lang="en-US" sz="1100" u="none" strike="noStrike">
                          <a:effectLst/>
                        </a:rPr>
                        <a:t>PC - </a:t>
                      </a:r>
                      <a:r>
                        <a:rPr lang="el-GR" sz="1100" u="none" strike="noStrike">
                          <a:effectLst/>
                        </a:rPr>
                        <a:t>διαδικτυακά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7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ΔΗΜΟΤΙΚΟ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89,1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9,4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7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ΓΥΜΝΑΣΙΟ/ ΛΥΚΕΙΟ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90,2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7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ΑΕΙ/ ΤΕΙ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83,8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7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ΜΕΤΑΠΤΥΧΙΑΚΟ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86,5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7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ΔΙΔΑΚΤΟΡΙΚΟ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81,8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13,6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4441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Με ποιόν τρόπο συνήθως ακούτε ραδιόφωνο ;</a:t>
            </a:r>
            <a:endParaRPr lang="en-US" sz="1400" b="1" smtClean="0"/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00113" y="765175"/>
          <a:ext cx="6985000" cy="193992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036152"/>
                <a:gridCol w="1649541"/>
                <a:gridCol w="1649541"/>
                <a:gridCol w="1649541"/>
              </a:tblGrid>
              <a:tr h="332511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Μέσω συσκευής ραδιοφώνου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Μέσω κινητού τηλεφώνου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r>
                        <a:rPr lang="el-GR" sz="1100" u="none" strike="noStrike">
                          <a:effectLst/>
                        </a:rPr>
                        <a:t>πό </a:t>
                      </a:r>
                      <a:r>
                        <a:rPr lang="en-US" sz="1100" u="none" strike="noStrike">
                          <a:effectLst/>
                        </a:rPr>
                        <a:t>PC - </a:t>
                      </a:r>
                      <a:r>
                        <a:rPr lang="el-GR" sz="1100" u="none" strike="noStrike">
                          <a:effectLst/>
                        </a:rPr>
                        <a:t>διαδικτυακά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4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Δημόσιος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81,8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4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Ιδιωτικός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83,3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4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Αυτοαπασχολούμενος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78,9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13,7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4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Επιχειρηματίας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91,3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2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Άνεργος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83,0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11,3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4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Φοιτητής/φοιτήτρια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56,4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2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Αγρότης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100,0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2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Οικιακά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92,9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4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Συνταξιούχος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00113" y="2781300"/>
          <a:ext cx="6985000" cy="297338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036152"/>
                <a:gridCol w="1649541"/>
                <a:gridCol w="1649541"/>
                <a:gridCol w="1649541"/>
              </a:tblGrid>
              <a:tr h="563122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Μέσω συσκευής ραδιοφώνου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Μέσω κινητού τηλεφώνου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r>
                        <a:rPr lang="el-GR" sz="1100" u="none" strike="noStrike">
                          <a:effectLst/>
                        </a:rPr>
                        <a:t>πό </a:t>
                      </a:r>
                      <a:r>
                        <a:rPr lang="en-US" sz="1100" u="none" strike="noStrike">
                          <a:effectLst/>
                        </a:rPr>
                        <a:t>PC - </a:t>
                      </a:r>
                      <a:r>
                        <a:rPr lang="el-GR" sz="1100" u="none" strike="noStrike">
                          <a:effectLst/>
                        </a:rPr>
                        <a:t>διαδικτυακά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ΒΟΡΕΙΟΥ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ΤΟΜΕΑΣ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ΑΘΗΝΩΝ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89,4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ΔΥΤΙΚΟΥ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 ΤΟΜΕΑ 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95,5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12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ΚΕΝΤΡΙΚΟΥ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ΤΟΜΕΑ ΑΘΗΝΩΝ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86,7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ΝΟΤΙΟ ΤΟΜΕΑ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79,1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10,5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10,5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ΠΕΙΡΑΙΩΣ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85,7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ΑΝΑΤΟΛΙΚΗ Σ ΑΤΤΙΚΗΣ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82,9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12,2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3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ΔΥΤΙΚΗΣ  ΑΤΤΙΚΗΣ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81,8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468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Συμπληρώθηκαν  30 χρόνια λειτουργίας του ΑΘΗΝΑ 9.84 ; Έχετε ακούσει αυτό το σταθμό μέσα σ΄αυτά τα χρόνια;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6389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Συμπληρώθηκαν  30 χρόνια λειτουργίας του ΑΘΗΝΑ 9.84 ; Έχετε ακούσει αυτό το σταθμό μέσα σ΄αυτά τα χρόνια;</a:t>
            </a:r>
            <a:endParaRPr lang="en-US" sz="1400" b="1" smtClean="0"/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76375" y="981075"/>
          <a:ext cx="5688013" cy="6985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341499"/>
                <a:gridCol w="1086783"/>
                <a:gridCol w="1086783"/>
                <a:gridCol w="1086783"/>
                <a:gridCol w="1086783"/>
              </a:tblGrid>
              <a:tr h="330408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ΝΑΙ, αρκετές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λίγες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2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Άνδρας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30,9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42,9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24,9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2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Γυναίκα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34,4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36,3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28,8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76375" y="1773238"/>
          <a:ext cx="5688013" cy="1408112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341499"/>
                <a:gridCol w="1086783"/>
                <a:gridCol w="1086783"/>
                <a:gridCol w="1086783"/>
                <a:gridCol w="1086783"/>
              </a:tblGrid>
              <a:tr h="279858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ΝΑΙ, αρκετές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λίγες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3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17-24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24,4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66,7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3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25- 34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11,3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39,6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49,1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3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35- 44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21,8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40,3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37,9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3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45- 54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41,2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22,2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3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55- 64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40,1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37,5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22,4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3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65 +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42,4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38,7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76375" y="3429000"/>
          <a:ext cx="5688013" cy="2214563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341499"/>
                <a:gridCol w="1086783"/>
                <a:gridCol w="1086783"/>
                <a:gridCol w="1086783"/>
                <a:gridCol w="1086783"/>
              </a:tblGrid>
              <a:tr h="620493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ΝΑΙ, αρκετές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λίγες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1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ΔΗΜΟΤΙΚΟ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44,6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36,9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18,5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1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ΓΥΜΝΑΣΙΟ/ ΛΥΚΕΙΟ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35,1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1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ΑΕΙ/ ΤΕΙ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31,7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40,8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26,5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1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ΜΕΤΑΠΤΥΧΙΑΚΟ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40,4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42,3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1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ΔΙΔΑΚΤΟΡΙΚΟ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39,1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39,1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21,7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7532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b="1" dirty="0" smtClean="0"/>
              <a:t>Συμπληρώθηκαν  30 χρόνια λειτουργίας του ΑΘΗΝΑ 9.84 ; Έχετε ακούσει αυτό το σταθμό μέσα </a:t>
            </a:r>
            <a:r>
              <a:rPr lang="el-GR" b="1" dirty="0" err="1" smtClean="0"/>
              <a:t>σ΄αυτά</a:t>
            </a:r>
            <a:r>
              <a:rPr lang="el-GR" b="1" dirty="0" smtClean="0"/>
              <a:t> τα χρόνια</a:t>
            </a:r>
            <a:r>
              <a:rPr lang="el-GR" sz="1400" dirty="0" smtClean="0"/>
              <a:t>;</a:t>
            </a:r>
            <a:endParaRPr lang="en-US" sz="1400" dirty="0" smtClean="0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0163" y="908050"/>
          <a:ext cx="6438900" cy="18288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18606"/>
                <a:gridCol w="1230262"/>
                <a:gridCol w="1230262"/>
                <a:gridCol w="1230262"/>
                <a:gridCol w="1230262"/>
              </a:tblGrid>
              <a:tr h="234080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ΝΑΙ, αρκετές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λίγες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Δημόσιος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38,2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39,3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22,5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Ιδιωτικός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21,7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46,3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31,5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Αυτοαπασχολούμενος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34,0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34,0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30,9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Επιχειρηματίας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58,3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33,3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1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Άνεργος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32,1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52,8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Φοιτητής/φοιτήτρια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23,1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64,1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1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Αγρότης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1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Οικιακά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36,5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38,8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23,5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Συνταξιούχος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42,4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37,5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19,2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300163" y="3071813"/>
          <a:ext cx="6438900" cy="290512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843077"/>
                <a:gridCol w="905790"/>
                <a:gridCol w="1230262"/>
                <a:gridCol w="1230262"/>
                <a:gridCol w="1230262"/>
              </a:tblGrid>
              <a:tr h="370882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ΝΑΙ, αρκετές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λίγες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5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ΒΟΡΕΙΟΥ ΤΟΜΕΑ ΑΘΗΝΩΝ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36,5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37,9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24,9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5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ΔΥΤΙΚΟΥ ΤΟΜΕΑ 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44,4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23,3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5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ΚΕΝΤΡΙΚΟΥ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 ΤΟΜΕΑ 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37,8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36,5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23,6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ΝΟΤΙΟΥ ΤΟΜΕΑ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27,9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37,2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33,7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4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ΠΕΙΡΑΙΩΣ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33,3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24,6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42,1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ΑΝΑΤΟΛΙΚΗ Σ ΑΤΤΙΚΗΣ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27,0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27,0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 ΔΥΤΙΚΗΣ ΑΤΤΙΚΗΣ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38,6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40,9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560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Μέσα στο 2018 , έχετε ακούσει κάποιο πρόγραμμα του ΑΘΗΝΑ 9.84;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9461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Μέσα στο 2018 , έχετε ακούσει κάποιο πρόγραμμα του ΑΘΗΝΑ 9.84;</a:t>
            </a:r>
            <a:endParaRPr lang="en-US" sz="1400" b="1" smtClean="0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71550" y="836613"/>
          <a:ext cx="6553200" cy="642937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45271"/>
                <a:gridCol w="1251864"/>
                <a:gridCol w="1251864"/>
                <a:gridCol w="1251864"/>
                <a:gridCol w="1251864"/>
              </a:tblGrid>
              <a:tr h="289107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ΝΑΙ, αρκετές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ΝΑΙ, λίγες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7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>
                          <a:effectLst/>
                        </a:rPr>
                        <a:t>Άνδρας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13,9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32,2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52,7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>
                          <a:effectLst/>
                        </a:rPr>
                        <a:t>1,3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7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>
                          <a:effectLst/>
                        </a:rPr>
                        <a:t>Γυναίκα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15,4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30,2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50,8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3,6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71550" y="1714500"/>
          <a:ext cx="6553200" cy="13843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45271"/>
                <a:gridCol w="1251864"/>
                <a:gridCol w="1251864"/>
                <a:gridCol w="1251864"/>
                <a:gridCol w="1251864"/>
              </a:tblGrid>
              <a:tr h="254725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ΝΑΙ, αρκετές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ΝΑΙ, λίγες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3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17-24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73,3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3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25- 34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22,6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64,2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3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35- 44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10,6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34,1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52,8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3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45- 54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10,6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33,2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53,5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3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55- 64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34,2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47,7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13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65 +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24,7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28,8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44,3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71563" y="3429000"/>
          <a:ext cx="6553200" cy="221615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45271"/>
                <a:gridCol w="1251864"/>
                <a:gridCol w="1251864"/>
                <a:gridCol w="1251864"/>
                <a:gridCol w="1251864"/>
              </a:tblGrid>
              <a:tr h="508538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ΝΑΙ, αρκετές φορές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λίγες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17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ΔΗΜΟΤΙΚΟ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25,0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32,8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17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ΓΥΜΝΑΣΙΟ/ ΛΥΚΕΙΟ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13,4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31,4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92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ΑΕΙ/ ΤΕΙ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13,1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53,4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17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ΜΕΤΑΠΤΥΧΙΑΚΟ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26,9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30,8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40,4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17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ΔΙΔΑΚΤΟΡΙΚΟ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21,7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21,7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56,5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604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Μέσα στο 2018 , έχετε ακούσει κάποιο πρόγραμμα του ΑΘΗΝΑ 9.84;</a:t>
            </a:r>
            <a:endParaRPr lang="en-US" sz="1400" b="1" smtClean="0"/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00113" y="765175"/>
          <a:ext cx="6480175" cy="18161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28290"/>
                <a:gridCol w="1238108"/>
                <a:gridCol w="1238108"/>
                <a:gridCol w="1238108"/>
                <a:gridCol w="1238108"/>
              </a:tblGrid>
              <a:tr h="222376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αρκετές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λίγες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2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Δημόσιος Υπάλληλος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10,3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29,9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57,5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2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Ιδιωτικός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37,3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52,7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2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Αυτοαπασχολούμενος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17,0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22,3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56,4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2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Επιχειρηματίας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16,0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32,0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52,0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6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Άνεργος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24,5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69,8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2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Φοιτητής/φοιτήτρια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23,1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69,2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6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Αγρότης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6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Οικιακά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14,1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23,5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2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Συνταξιούχος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23,1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32,8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41,9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00113" y="3286125"/>
          <a:ext cx="6480175" cy="2900363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28290"/>
                <a:gridCol w="1238108"/>
                <a:gridCol w="1238108"/>
                <a:gridCol w="1238108"/>
                <a:gridCol w="1238108"/>
              </a:tblGrid>
              <a:tr h="254647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αρκετές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ΝΑΙ, λίγες φορές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 ,ποτέ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5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ΒΟΡΕΙΟΣΥ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ΤΟΜΕΑΣ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ΑΘΗΝΩΝ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29,8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48,4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5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ΔΥΤΙΚΟΥ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 ΤΟΜΕΑ  ΑΘΗΝΩΝ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13,5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30,3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5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ΚΕΝΤΡΙΚΟΥ ΤΟΜΕΑ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  </a:t>
                      </a:r>
                      <a:r>
                        <a:rPr lang="el-GR" sz="1100" u="none" strike="noStrike" dirty="0" smtClean="0">
                          <a:effectLst/>
                        </a:rPr>
                        <a:t>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49,4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1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ΝΟΤΙΟ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Υ  </a:t>
                      </a:r>
                      <a:r>
                        <a:rPr lang="el-GR" sz="1100" u="none" strike="noStrike" dirty="0" smtClean="0">
                          <a:effectLst/>
                        </a:rPr>
                        <a:t>ΤΟΜΕΑ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ΑΘΗΝΩΝ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14,1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28,2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56,5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1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ΠΕΙΡΑΙΩΣ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12,5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25,0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1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ΑΝΑΤΟΛΙΚΗΣ ΑΤΤΙΚΗΣ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13,0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33,3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52,0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1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 ΔΥΤΙΚΗΣ ΑΤΤΙΚΗΣ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31,8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59,1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1632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smtClean="0"/>
              <a:t> </a:t>
            </a:r>
            <a:r>
              <a:rPr lang="el-GR" sz="1400" b="1" smtClean="0"/>
              <a:t>Είναι στις βασικές σας επιλογές η παρακολούθηση των εκπομπών από τον Ρ/Σ ΑΘΗΝΑ 9.84</a:t>
            </a:r>
            <a:r>
              <a:rPr lang="el-GR" sz="1400" smtClean="0"/>
              <a:t>;</a:t>
            </a:r>
            <a:endParaRPr lang="en-US" sz="140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2533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 Είναι στις βασικές σας επιλογές η παρακολούθηση των εκπομπών από τον Ρ/Σ ΑΘΗΝΑ 9.84;</a:t>
            </a:r>
            <a:endParaRPr lang="en-US" sz="1400" b="1" smtClean="0"/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908175" y="981075"/>
          <a:ext cx="5735638" cy="531813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672018"/>
                <a:gridCol w="1354547"/>
                <a:gridCol w="1354547"/>
                <a:gridCol w="1354547"/>
              </a:tblGrid>
              <a:tr h="120013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1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Άνδρας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81,8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1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Γυναίκα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78,9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8175" y="1785938"/>
          <a:ext cx="5807075" cy="1312862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692843"/>
                <a:gridCol w="1371418"/>
                <a:gridCol w="1371418"/>
                <a:gridCol w="1371418"/>
              </a:tblGrid>
              <a:tr h="187525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17-24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91,1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25- 34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92,3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35- 44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13,8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84,6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45- 54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13,6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85,5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55- 64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78,8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65 +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28,8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69,7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28813" y="3429000"/>
          <a:ext cx="5807075" cy="264477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692843"/>
                <a:gridCol w="1371418"/>
                <a:gridCol w="1371418"/>
                <a:gridCol w="1371418"/>
              </a:tblGrid>
              <a:tr h="380752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ΔΗΜΟΤΙΚΟ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30,8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67,7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03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ΓΥΜΝΑΣΙΟ/ ΛΥΚΕΙΟ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18,4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80,8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ΑΕΙ/ ΤΕΙ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16,3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81,9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ΜΕΤΑΠΤΥΧΙΑΚΟ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23,1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76,9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ΔΙΔΑΚΤΟΡΙΚΟ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21,7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78,3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3657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5"/>
          <p:cNvSpPr>
            <a:spLocks noGrp="1"/>
          </p:cNvSpPr>
          <p:nvPr>
            <p:ph type="title"/>
          </p:nvPr>
        </p:nvSpPr>
        <p:spPr>
          <a:xfrm>
            <a:off x="468313" y="476250"/>
            <a:ext cx="7318375" cy="730250"/>
          </a:xfrm>
        </p:spPr>
        <p:txBody>
          <a:bodyPr/>
          <a:lstStyle/>
          <a:p>
            <a:pPr algn="ctr" eaLnBrk="1" hangingPunct="1"/>
            <a:r>
              <a:rPr lang="el-GR" sz="2400" smtClean="0">
                <a:solidFill>
                  <a:schemeClr val="tx1"/>
                </a:solidFill>
              </a:rPr>
              <a:t>Ταυτότητα Έρευνας</a:t>
            </a:r>
            <a:endParaRPr lang="en-US" sz="2400" smtClean="0">
              <a:solidFill>
                <a:schemeClr val="tx1"/>
              </a:solidFill>
            </a:endParaRPr>
          </a:p>
        </p:txBody>
      </p:sp>
      <p:sp>
        <p:nvSpPr>
          <p:cNvPr id="6147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071563"/>
            <a:ext cx="8043863" cy="5000625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Ø"/>
            </a:pPr>
            <a:r>
              <a:rPr lang="el-GR" sz="1400" smtClean="0"/>
              <a:t>Η Έρευνα πραγματοποιήθηκε από την </a:t>
            </a:r>
            <a:r>
              <a:rPr lang="en-US" sz="1400" smtClean="0"/>
              <a:t>Opinion Poll</a:t>
            </a:r>
            <a:r>
              <a:rPr lang="el-GR" sz="1400" smtClean="0"/>
              <a:t> Ε.Π.Ε – Αριθμός Μητρώου Ε.Σ.Ρ. 49.</a:t>
            </a:r>
          </a:p>
          <a:p>
            <a:pPr eaLnBrk="1" hangingPunct="1">
              <a:buClrTx/>
            </a:pPr>
            <a:r>
              <a:rPr lang="el-GR" sz="1400" smtClean="0"/>
              <a:t> </a:t>
            </a:r>
          </a:p>
          <a:p>
            <a:pPr eaLnBrk="1" hangingPunct="1">
              <a:buClrTx/>
            </a:pPr>
            <a:r>
              <a:rPr lang="el-GR" sz="1400" b="1" smtClean="0"/>
              <a:t>ΕΞΕΤΑΖΟΜΕΝΟΣ ΠΛΗΘΥΣΜΟΣ</a:t>
            </a:r>
            <a:r>
              <a:rPr lang="el-GR" sz="1400" smtClean="0"/>
              <a:t>: Ηλικίας άνω των </a:t>
            </a:r>
            <a:r>
              <a:rPr lang="en-US" sz="1400" smtClean="0"/>
              <a:t>17</a:t>
            </a:r>
            <a:r>
              <a:rPr lang="el-GR" sz="1400" smtClean="0"/>
              <a:t> </a:t>
            </a:r>
          </a:p>
          <a:p>
            <a:pPr eaLnBrk="1" hangingPunct="1">
              <a:buClrTx/>
              <a:buFont typeface="Wingdings 2" pitchFamily="18" charset="2"/>
              <a:buNone/>
            </a:pPr>
            <a:endParaRPr lang="el-GR" sz="1400" smtClean="0"/>
          </a:p>
          <a:p>
            <a:pPr eaLnBrk="1" hangingPunct="1">
              <a:buClrTx/>
            </a:pPr>
            <a:r>
              <a:rPr lang="el-GR" sz="1400" b="1" smtClean="0"/>
              <a:t>ΜΕΓΕΘΟΣ ΔΕΙΓΜΑΤΟΣ:</a:t>
            </a:r>
            <a:r>
              <a:rPr lang="el-GR" sz="1400" smtClean="0"/>
              <a:t> 1</a:t>
            </a:r>
            <a:r>
              <a:rPr lang="en-US" sz="1400" smtClean="0"/>
              <a:t>50</a:t>
            </a:r>
            <a:r>
              <a:rPr lang="el-GR" sz="1400" smtClean="0"/>
              <a:t>2 νοικοκυριά</a:t>
            </a:r>
          </a:p>
          <a:p>
            <a:pPr eaLnBrk="1" hangingPunct="1">
              <a:buClrTx/>
            </a:pPr>
            <a:endParaRPr lang="el-GR" sz="1400" smtClean="0"/>
          </a:p>
          <a:p>
            <a:pPr eaLnBrk="1" hangingPunct="1">
              <a:buClrTx/>
            </a:pPr>
            <a:r>
              <a:rPr lang="el-GR" sz="1400" b="1" smtClean="0"/>
              <a:t>ΧΡΟΝΙΚΟ ΔΙΑΣΤΗΜΑ:</a:t>
            </a:r>
            <a:r>
              <a:rPr lang="el-GR" sz="1400" smtClean="0"/>
              <a:t> 7 ΙΑΝΟΥΡΙΟΥ  2</a:t>
            </a:r>
            <a:r>
              <a:rPr lang="en-US" sz="1400" smtClean="0"/>
              <a:t>01</a:t>
            </a:r>
            <a:r>
              <a:rPr lang="el-GR" sz="1400" smtClean="0"/>
              <a:t>9 –14 ΙΑΝΟΥΡΙΟΥ     2019</a:t>
            </a:r>
          </a:p>
          <a:p>
            <a:pPr eaLnBrk="1" hangingPunct="1">
              <a:buClrTx/>
            </a:pPr>
            <a:endParaRPr lang="el-GR" sz="1400" smtClean="0"/>
          </a:p>
          <a:p>
            <a:pPr eaLnBrk="1" hangingPunct="1">
              <a:buClrTx/>
            </a:pPr>
            <a:r>
              <a:rPr lang="el-GR" sz="1400" b="1" smtClean="0"/>
              <a:t>ΠΕΡΙΟΧΗ ΔΙΕΞΑΓΩΓΗΣ:</a:t>
            </a:r>
            <a:r>
              <a:rPr lang="el-GR" sz="1400" smtClean="0"/>
              <a:t> ΠΕΡΙΦΕΡΕΙΑ ΑΤΤΙΚΗΣ</a:t>
            </a:r>
          </a:p>
          <a:p>
            <a:pPr eaLnBrk="1" hangingPunct="1">
              <a:buClrTx/>
            </a:pPr>
            <a:endParaRPr lang="el-GR" sz="1400" smtClean="0"/>
          </a:p>
          <a:p>
            <a:pPr eaLnBrk="1" hangingPunct="1">
              <a:buClrTx/>
            </a:pPr>
            <a:r>
              <a:rPr lang="el-GR" sz="1400" b="1" smtClean="0"/>
              <a:t>ΜΕΘΟΔΟΣ ΔΕΙΓΜΑΤΟΛΗΨΙΑΣ:</a:t>
            </a:r>
            <a:r>
              <a:rPr lang="el-GR" sz="1400" smtClean="0"/>
              <a:t> Πολυσταδιακή τυχαία δειγματοληψία με χρήση </a:t>
            </a:r>
            <a:r>
              <a:rPr lang="en-US" sz="1400" smtClean="0"/>
              <a:t>quota</a:t>
            </a:r>
            <a:r>
              <a:rPr lang="el-GR" sz="1400" smtClean="0"/>
              <a:t> βάσει  γεωγραφικής κατανομής.</a:t>
            </a:r>
          </a:p>
          <a:p>
            <a:pPr eaLnBrk="1" hangingPunct="1">
              <a:buClrTx/>
            </a:pPr>
            <a:endParaRPr lang="el-GR" sz="1400" smtClean="0"/>
          </a:p>
          <a:p>
            <a:pPr eaLnBrk="1" hangingPunct="1">
              <a:buClrTx/>
            </a:pPr>
            <a:r>
              <a:rPr lang="el-GR" sz="1400" b="1" smtClean="0"/>
              <a:t>ΜΕΘΟΔΟΣ ΣΥΛΛΟΓΗΣ ΣΤΟΙΧΕΙΩΝ:</a:t>
            </a:r>
            <a:r>
              <a:rPr lang="el-GR" sz="1400" smtClean="0"/>
              <a:t> Τηλεφωνικές συνεντεύξεις βάσει ηλεκτρονικού ερωτηματολογίου (</a:t>
            </a:r>
            <a:r>
              <a:rPr lang="en-US" sz="1400" smtClean="0"/>
              <a:t>CATI</a:t>
            </a:r>
            <a:r>
              <a:rPr lang="el-GR" sz="1400" smtClean="0"/>
              <a:t>).</a:t>
            </a:r>
          </a:p>
          <a:p>
            <a:pPr eaLnBrk="1" hangingPunct="1">
              <a:buClrTx/>
              <a:buFont typeface="Wingdings 2" pitchFamily="18" charset="2"/>
              <a:buNone/>
            </a:pPr>
            <a:endParaRPr lang="el-GR" sz="1400" smtClean="0"/>
          </a:p>
          <a:p>
            <a:pPr eaLnBrk="1" hangingPunct="1">
              <a:buClrTx/>
              <a:buFont typeface="Wingdings 2" pitchFamily="18" charset="2"/>
              <a:buNone/>
            </a:pPr>
            <a:r>
              <a:rPr lang="el-GR" sz="1400" smtClean="0"/>
              <a:t> </a:t>
            </a:r>
          </a:p>
          <a:p>
            <a:pPr eaLnBrk="1" hangingPunct="1">
              <a:buClrTx/>
            </a:pPr>
            <a:r>
              <a:rPr lang="el-GR" sz="1400" smtClean="0"/>
              <a:t>Η </a:t>
            </a:r>
            <a:r>
              <a:rPr lang="en-US" sz="1400" smtClean="0"/>
              <a:t>Opinion Poll</a:t>
            </a:r>
            <a:r>
              <a:rPr lang="el-GR" sz="1400" smtClean="0"/>
              <a:t> Ε.Π.Ε. είναι μέλος της   </a:t>
            </a:r>
            <a:r>
              <a:rPr lang="en-US" sz="1400" smtClean="0"/>
              <a:t>ESOMAR</a:t>
            </a:r>
            <a:r>
              <a:rPr lang="el-GR" sz="1400" smtClean="0"/>
              <a:t>, της  </a:t>
            </a:r>
            <a:r>
              <a:rPr lang="en-US" sz="1400" smtClean="0"/>
              <a:t>WAPOR </a:t>
            </a:r>
            <a:r>
              <a:rPr lang="el-GR" sz="1400" smtClean="0"/>
              <a:t>και τηρεί τους διεθνείς κώδικες δεοντολογίας για την διεξαγωγή και δημοσιοποίηση ερευνών κοινής γνώμης</a:t>
            </a:r>
          </a:p>
          <a:p>
            <a:pPr eaLnBrk="1" hangingPunct="1"/>
            <a:endParaRPr lang="el-GR" smtClean="0"/>
          </a:p>
        </p:txBody>
      </p:sp>
      <p:pic>
        <p:nvPicPr>
          <p:cNvPr id="6148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2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 Είναι στις βασικές σας επιλογές η παρακολούθηση των εκπομπών από τον Ρ/Σ ΑΘΗΝΑ 9.84;</a:t>
            </a:r>
            <a:endParaRPr lang="en-US" sz="1400" b="1" smtClean="0"/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92275" y="836613"/>
          <a:ext cx="4752975" cy="2214562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385424"/>
                <a:gridCol w="1122368"/>
                <a:gridCol w="1122368"/>
                <a:gridCol w="1122368"/>
              </a:tblGrid>
              <a:tr h="155801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2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Δημόσιος Υπάλληλος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16,9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83,1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2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Ιδιωτικός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13,4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84,7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2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Αυτοαπασχολούμενος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14,7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84,2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1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Επιχειρηματίας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16,7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83,3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0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Άνεργος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94,3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1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Φοιτητής/φοιτήτρια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10,3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89,7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0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Αγρότης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0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Οικιακά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17,9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81,0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1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Συνταξιούχος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26,7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71,7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92275" y="3284538"/>
          <a:ext cx="4824413" cy="28956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406414"/>
                <a:gridCol w="1139374"/>
                <a:gridCol w="1139374"/>
                <a:gridCol w="1139374"/>
              </a:tblGrid>
              <a:tr h="237423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ΝΑΙ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08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Π.Ε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ΒΟΡΕΙΟΥ ΤΟΜΕΑ 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23,9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74,6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08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 Π.Ε ΔΥΤΙΚΟΥ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ΤΟΜΕΑΣ  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18,9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81,1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08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 Π.Ε ΚΕΝΤΡΙΚΟΥ ΤΟΜΕΑ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 </a:t>
                      </a:r>
                      <a:r>
                        <a:rPr lang="el-GR" sz="1100" u="none" strike="noStrike" dirty="0" smtClean="0">
                          <a:effectLst/>
                        </a:rPr>
                        <a:t>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19,2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79,5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2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Π.Ε ΝΟΤΙΟΥ ΤΟΜΕΑ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ΑΘΗΝΩΝ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2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Π.Ε  ΠΕΙΡΑΙΩΣ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10,5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87,7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2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Π.Ε ΑΝΑΤΟΛΙΚΗΣ ΑΤΤΙΚΗΣ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13,9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86,1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2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Π.Ε  ΔΥΤΙΚΗΣ ΑΤΤΙΚΗΣ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11,4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86,4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684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7254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Ποιον Ραδιοσταθμό παρακολουθείτε ,αν θέλετε να ενημερωθείτε για την πολιτική κοινωνική, οικονομική ειδησεογραφία;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560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/>
          <p:cNvSpPr>
            <a:spLocks noGrp="1"/>
          </p:cNvSpPr>
          <p:nvPr>
            <p:ph type="title"/>
          </p:nvPr>
        </p:nvSpPr>
        <p:spPr>
          <a:xfrm>
            <a:off x="457200" y="500063"/>
            <a:ext cx="8115300" cy="714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Ποιον Ραδιοσταθμό παρακολουθείτε ,αν θέλετε να ενημερωθείτε για την πολιτική ,κοινωνική, οικονομική ειδησεογραφία;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6629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572375" y="1643063"/>
          <a:ext cx="1285875" cy="4071937"/>
        </p:xfrm>
        <a:graphic>
          <a:graphicData uri="http://schemas.openxmlformats.org/drawingml/2006/table">
            <a:tbl>
              <a:tblPr/>
              <a:tblGrid>
                <a:gridCol w="1285884"/>
              </a:tblGrid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ΑΓΙΑΣ ΠΑΡΑΣΚΕΥΗΣ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ΑΜΑΡΟΥΣΙΟΥ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ΒΡΙΛΗΣΣΙΩΝ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ΗΡΑΚΛΕΙΟΥ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ΚΗΦΙΣΙΑΣ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0293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ΛΥΚΟΒΡΥΣΗΣ - ΠΕΥΚΗΣ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ΜΕΤΑΜΟΡΦΩΣΕΩΣ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ΝΕΑΣ ΙΩΝΙΑΣ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0293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ΠΑΠΑΓΟΥ - ΧΟΛΑΡΓΟΥ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ΠΕΝΤΕΛΗΣ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0293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ΦΙΛΟΘΕΗΣ - ΨΥΧΙΚΟΥ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224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ΧΑΛΑΝΔΡΙΟΥ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/>
          <p:cNvSpPr>
            <a:spLocks noGrp="1"/>
          </p:cNvSpPr>
          <p:nvPr>
            <p:ph type="title"/>
          </p:nvPr>
        </p:nvSpPr>
        <p:spPr>
          <a:xfrm>
            <a:off x="457200" y="214313"/>
            <a:ext cx="8043863" cy="928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b="1" dirty="0" smtClean="0"/>
              <a:t>Ποιον Ραδιοσταθμό παρακολουθείτε ,αν θέλετε να ενημερωθείτε για την πολιτική ,κοινωνική, οικονομική ειδησεογραφία;</a:t>
            </a:r>
            <a:br>
              <a:rPr lang="el-GR" b="1" dirty="0" smtClean="0"/>
            </a:br>
            <a:r>
              <a:rPr lang="el-GR" sz="1400" dirty="0" smtClean="0"/>
              <a:t/>
            </a:r>
            <a:br>
              <a:rPr lang="el-GR" sz="1400" dirty="0" smtClean="0"/>
            </a:br>
            <a:endParaRPr lang="en-US" sz="1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7653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286625" y="2000250"/>
          <a:ext cx="1568450" cy="2428875"/>
        </p:xfrm>
        <a:graphic>
          <a:graphicData uri="http://schemas.openxmlformats.org/drawingml/2006/table">
            <a:tbl>
              <a:tblPr/>
              <a:tblGrid>
                <a:gridCol w="1568456"/>
              </a:tblGrid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ΑΓΙΑΣ ΒΑΡΒΑΡΑΣ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73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ΑΓΙΩΝ ΑΝΑΡΓΥΡΩΝ - ΚΑΜΑΤΕΡΟ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ΑΙΓΑΛΕΩ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ΙΛΙΟΥ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ΠΕΡΙΣΤΕΡΙΟΥ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ΠΕΤΡΟΥΠΟΛΗΣ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74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ΧΑΙΔΑΡΙΟΥ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>
          <a:xfrm>
            <a:off x="457200" y="428625"/>
            <a:ext cx="7972425" cy="714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b="1" dirty="0" smtClean="0"/>
              <a:t>Ποιον Ραδιοσταθμό παρακολουθείτε ,αν θέλετε να ενημερωθείτε για την πολιτική ,κοινωνική, οικονομική ειδησεογραφία;</a:t>
            </a:r>
            <a:br>
              <a:rPr lang="el-GR" b="1" dirty="0" smtClean="0"/>
            </a:br>
            <a:r>
              <a:rPr lang="el-GR" sz="1400" dirty="0" smtClean="0"/>
              <a:t/>
            </a:r>
            <a:br>
              <a:rPr lang="el-GR" sz="1400" dirty="0" smtClean="0"/>
            </a:br>
            <a:endParaRPr lang="en-US" sz="1400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8677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7286625" y="3000375"/>
          <a:ext cx="1497013" cy="2428875"/>
        </p:xfrm>
        <a:graphic>
          <a:graphicData uri="http://schemas.openxmlformats.org/drawingml/2006/table">
            <a:tbl>
              <a:tblPr/>
              <a:tblGrid>
                <a:gridCol w="1497018"/>
              </a:tblGrid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ΑΘΗΝΑΙΩΝ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ΒΥΡΩΝΟΣ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ΔΑΦΝΗΣ - ΥΜΗΤΤΟΥ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ΖΩΓΡΑΦΟΥ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ΗΛΙΟΥΠΟΛΗΣ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ΚΑΙΣΑΡΙΑΝΗΣ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477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ΝΕΑΣ ΦΙΛΑΔΕΛΦΕΙΑΣ - ΝΕΑΣ ΧΑΛΚΗΔΟΝΑΣ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13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ΓΑΛΑΤΣΙΟΥ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00" cy="1011237"/>
          </a:xfrm>
        </p:spPr>
        <p:txBody>
          <a:bodyPr/>
          <a:lstStyle/>
          <a:p>
            <a:pPr eaLnBrk="1" hangingPunct="1"/>
            <a:r>
              <a:rPr lang="el-GR" sz="1400" b="1" smtClean="0"/>
              <a:t>Ποιον Ραδιοσταθμό παρακολουθείτε ,αν θέλετε να ενημερωθείτε για την πολιτική ,κοινωνική, οικονομική ειδησεογραφία;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9701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7215188" y="3286125"/>
          <a:ext cx="1422400" cy="1704975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ΑΓΙΟΥ ΔΗΜΗΤΡΙΟΥ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ΑΛΙΜΟΥ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ΓΛΥΦΑΔΑΣ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ΕΛΛΗΝΙΚΟΥ - ΑΡΓΥΡΟΥΠΟΛΗΣ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ΚΑΛΛΙΘΕΑΣ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ΜΟΣΧΑΤΟΥ - ΤΑΥΡΟΥ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ΝΕΑΣ ΣΜΥΡΝΗΣ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ΠΑΛΑΙΟΥ ΦΑΛΗΡΟΥ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>
          <a:xfrm>
            <a:off x="428625" y="285750"/>
            <a:ext cx="8043863" cy="939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Ποιον Ραδιοσταθμό παρακολουθείτε ,αν θέλετε να ενημερωθείτε για την πολιτική ,κοινωνική, οικονομική ειδησεογραφία;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15328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072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7143750" y="3286125"/>
          <a:ext cx="1422400" cy="12192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ΠΕΙΡΑΙΩΣ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ΝΙΚΑΙΑΣ - ΑΓΙΟΥ ΙΩΑΝΝΗ ΡΕΝΤΗ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ΚΟΡΥΔΑΛΛΟΥ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ΚΕΡΑΤΣΙΝΙΟΥ - ΔΡΑΠΕΤΣΩΝΑΣ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ΠΕΡΑΜΑΤΟΣ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25" cy="796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b="1" dirty="0" smtClean="0"/>
              <a:t>Ποιον Ραδιοσταθμό παρακολουθείτε ,αν θέλετε να ενημερωθείτε για την πολιτική ,κοινωνική, οικονομική ειδησεογραφία;</a:t>
            </a:r>
            <a:br>
              <a:rPr lang="el-GR" b="1" dirty="0" smtClean="0"/>
            </a:br>
            <a:r>
              <a:rPr lang="el-GR" sz="1400" dirty="0" smtClean="0"/>
              <a:t/>
            </a:r>
            <a:br>
              <a:rPr lang="el-GR" sz="1400" dirty="0" smtClean="0"/>
            </a:br>
            <a:endParaRPr lang="en-US" sz="1400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1749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7072313" y="2357438"/>
          <a:ext cx="1422400" cy="28194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ΑΧΑΡΝΩΝ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ΒΑΡΗΣ - ΒΟΥΛΑΣ - ΒΟΥΛΙΑΓΜΕΝΗΣ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ΔΙΟΝΥΣΟΥ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ΛΑΥΡΕΩΤΙΚΗΣ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ΚΡΩΠΙΑΣ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ΜΑΡΑΘΩΝΟΣ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ΜΑΡΚΟΠΟΥΛΟΥ - ΜΕΣΟΓΑΙΑΣ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ΠΑΙΑΝΙΑΣ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ΠΑΛΛΗΝΗΣ ΑΤΤΙΚΗΣ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ΡΑΦΗΝΑΣ - ΠΙΚΕΡΜΙΟΥ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ΣΑΡΩΝΙΚΟΥ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ΣΠΑΤΩΝ - ΑΡΤΕΜΙΔΟΣ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ΩΡΩΠΟΥ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868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dirty="0" smtClean="0"/>
              <a:t>Ποιον Ραδιοσταθμό παρακολουθείτε ,αν θέλετε να ενημερωθείτε για την πολιτική ,κοινωνική, οικονομική ειδησεογραφία;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dirty="0" smtClean="0"/>
              <a:t/>
            </a:r>
            <a:br>
              <a:rPr lang="el-GR" sz="1400" dirty="0" smtClean="0"/>
            </a:br>
            <a:endParaRPr lang="en-US" sz="1400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15328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2773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7000875" y="3143250"/>
          <a:ext cx="1422400" cy="9906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ΑΣΠΡΟΠΥΡΓΟΥ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ΕΛΕΥΣΙΝΑΣ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ΜΑΝΔΡΑΣ - ΕΙΔΥΛΛΙΑΣ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ΜΕΓΑΡΕΩΝ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ΦΥΛΗΣ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Ραδιοσταθμό παρακολουθείτε ,αν θέλετε να ενημερωθείτε για  Διεθνή ειδησεογραφία ;</a:t>
            </a:r>
            <a:endParaRPr lang="en-US" sz="1400" b="1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3797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Συνήθως ακούτε Ραδιόφωνο για να:</a:t>
            </a:r>
            <a:endParaRPr lang="en-US" sz="1400" b="1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972452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7173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smtClean="0"/>
              <a:t>Ποιον Ραδιοσταθμό παρακολουθείτε ,αν θέλετε να ενημερωθείτε για  Διεθνή ειδησεογραφία ;</a:t>
            </a:r>
            <a:endParaRPr lang="en-US" sz="140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4821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7643813" y="1571625"/>
          <a:ext cx="1285875" cy="4071938"/>
        </p:xfrm>
        <a:graphic>
          <a:graphicData uri="http://schemas.openxmlformats.org/drawingml/2006/table">
            <a:tbl>
              <a:tblPr/>
              <a:tblGrid>
                <a:gridCol w="1285884"/>
              </a:tblGrid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ΑΓΙΑΣ ΠΑΡΑΣΚΕΥΗΣ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ΑΜΑΡΟΥΣΙΟΥ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ΒΡΙΛΗΣΣΙΩΝ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ΗΡΑΚΛΕΙΟΥ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ΚΗΦΙΣΙΑΣ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0293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ΛΥΚΟΒΡΥΣΗΣ - ΠΕΥΚΗΣ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ΜΕΤΑΜΟΡΦΩΣΕΩΣ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ΝΕΑΣ ΙΩΝΙΑΣ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0293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ΠΑΠΑΓΟΥ - ΧΟΛΑΡΓΟΥ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35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ΠΕΝΤΕΛΗΣ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0293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ΦΙΛΟΘΕΗΣ - ΨΥΧΙΚΟΥ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224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ΧΑΛΑΝΔΡΙΟΥ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Ραδιοσταθμό παρακολουθείτε ,αν θέλετε να ενημερωθείτε για  Διεθνή ειδησεογραφία 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584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6786563" y="2500313"/>
          <a:ext cx="1568450" cy="2428875"/>
        </p:xfrm>
        <a:graphic>
          <a:graphicData uri="http://schemas.openxmlformats.org/drawingml/2006/table">
            <a:tbl>
              <a:tblPr/>
              <a:tblGrid>
                <a:gridCol w="1568456"/>
              </a:tblGrid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ΑΓΙΑΣ ΒΑΡΒΑΡΑΣ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73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ΑΓΙΩΝ ΑΝΑΡΓΥΡΩΝ - ΚΑΜΑΤΕΡΟ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ΑΙΓΑΛΕΩ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ΙΛΙΟΥ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ΠΕΡΙΣΤΕΡΙΟΥ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ΠΕΤΡΟΥΠΟΛΗΣ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74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ΧΑΙΔΑΡΙΟΥ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Ραδιοσταθμό παρακολουθείτε ,αν θέλετε να ενημερωθείτε για  Διεθνή ειδησεογραφία 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6869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358063" y="2928938"/>
          <a:ext cx="1497012" cy="2428875"/>
        </p:xfrm>
        <a:graphic>
          <a:graphicData uri="http://schemas.openxmlformats.org/drawingml/2006/table">
            <a:tbl>
              <a:tblPr/>
              <a:tblGrid>
                <a:gridCol w="1497018"/>
              </a:tblGrid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ΑΘΗΝΑΙΩΝ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ΒΥΡΩΝΟΣ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ΔΑΦΝΗΣ - ΥΜΗΤΤΟΥ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ΖΩΓΡΑΦΟΥ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ΗΛΙΟΥΠΟΛΗΣ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ΚΑΙΣΑΡΙΑΝΗΣ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477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ΝΕΑΣ ΦΙΛΑΔΕΛΦΕΙΑΣ - ΝΕΑΣ ΧΑΛΚΗΔΟΝΑΣ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13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ΓΑΛΑΤΣΙΟΥ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Ραδιοσταθμό παρακολουθείτε ,αν θέλετε να ενημερωθείτε για  Διεθνή ειδησεογραφία 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7893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215188" y="3071813"/>
          <a:ext cx="1422400" cy="1704975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ΑΓΙΟΥ ΔΗΜΗΤΡΙΟΥ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ΑΛΙΜΟΥ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ΓΛΥΦΑΔΑΣ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ΕΛΛΗΝΙΚΟΥ - ΑΡΓΥΡΟΥΠΟΛΗΣ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ΚΑΛΛΙΘΕΑΣ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ΜΟΣΧΑΤΟΥ - ΤΑΥΡΟΥ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ΝΕΑΣ ΣΜΥΡΝΗΣ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ΠΑΛΑΙΟΥ ΦΑΛΗΡΟΥ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13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Ραδιοσταθμό παρακολουθείτε ,αν θέλετε να ενημερωθείτε για  Διεθνή ειδησεογραφία 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8917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6858000" y="2928938"/>
          <a:ext cx="1422400" cy="12192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ΠΕΙΡΑΙΩΣ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ΝΙΚΑΙΑΣ - ΑΓΙΟΥ ΙΩΑΝΝΗ ΡΕΝΤΗ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ΚΟΡΥΔΑΛΛΟΥ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ΚΕΡΑΤΣΙΝΙΟΥ - ΔΡΑΠΕΤΣΩΝΑΣ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ΠΕΡΑΜΑΤΟΣ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Ραδιοσταθμό παρακολουθείτε ,αν θέλετε να ενημερωθείτε για  Διεθνή ειδησεογραφία 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9941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6858000" y="2428875"/>
          <a:ext cx="1422400" cy="278765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ΑΧΑΡΝΩΝ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0787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ΒΑΡΗΣ - ΒΟΥΛΑΣ - ΒΟΥΛΙΑΓΜΕΝΗΣ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ΔΙΟΝΥΣΟΥ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ΛΑΥΡΕΩΤΙΚΗΣ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ΚΡΩΠΙΑΣ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ΜΑΡΑΘΩΝΟΣ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0787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ΜΑΡΚΟΠΟΥΛΟΥ - ΜΕΣΟΓΑΙΑΣ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ΠΑΙΑΝΙΑΣ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ΠΑΛΛΗΝΗΣ ΑΤΤΙΚΗΣ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ΡΑΦΗΝΑΣ - ΠΙΚΕΡΜΙΟΥ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ΣΑΡΩΝΙΚΟΥ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7773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ΣΠΑΤΩΝ - ΑΡΤΕΜΙΔΟΣ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8356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ΩΡΩΠΟΥ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Ραδιοσταθμό παρακολουθείτε ,αν θέλετε να ενημερωθείτε για  Διεθνή ειδησεογραφία 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096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072313" y="3000375"/>
          <a:ext cx="1422400" cy="9906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ΑΣΠΡΟΠΥΡΓΟΥ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ΕΛΕΥΣΙΝΑΣ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ΜΑΝΔΡΑΣ - ΕΙΔΥΛΛΙΑΣ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ΜΕΓΑΡΕΩΝ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ΦΥΛΗΣ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0988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Ραδιοφωνικό Σταθμό ακούτε, αν θέλετε να ακούσετε μουσική που σας αρέσει</a:t>
            </a:r>
            <a:r>
              <a:rPr lang="el-GR" sz="1400" smtClean="0"/>
              <a:t>. </a:t>
            </a:r>
            <a:endParaRPr lang="en-US" sz="140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1989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Ραδιοφωνικό Σταθμό ακούτε, αν θέλετε να ακούσετε μουσική που σας αρέσει. </a:t>
            </a:r>
            <a:endParaRPr lang="en-US" sz="1400" b="1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15328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3013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7429500" y="1065213"/>
          <a:ext cx="1428750" cy="2363787"/>
        </p:xfrm>
        <a:graphic>
          <a:graphicData uri="http://schemas.openxmlformats.org/drawingml/2006/table">
            <a:tbl>
              <a:tblPr/>
              <a:tblGrid>
                <a:gridCol w="1428760"/>
              </a:tblGrid>
              <a:tr h="221226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ΑΓΙΑΣ ΠΑΡΑΣΚΕΥΗΣ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0516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ΑΜΑΡΟΥΣΙΟΥ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0516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ΒΡΙΛΗΣΣΙΩΝ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0516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ΗΡΑΚΛΕΙΟΥ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0516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ΚΗΦΙΣΙΑΣ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338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ΛΥΚΟΒΡΥΣΗΣ - ΠΕΥΚΗΣ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0516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ΜΕΤΑΜΟΡΦΩΣΕΩΣ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0516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ΝΕΑΣ ΙΩΝΙΑΣ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338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ΠΑΠΑΓΟΥ - ΧΟΛΑΡΓΟΥ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0516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ΠΕΝΤΕΛΗΣ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338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ΦΙΛΟΘΕΗΣ - ΨΥΧΙΚΟΥ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8075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ΧΑΛΑΝΔΡΙΟΥ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13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Ραδιοφωνικό Σταθμό ακούτε, αν θέλετε να ακούσετε μουσική που σας αρέσει. 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4037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286625" y="1000125"/>
          <a:ext cx="1568450" cy="2428875"/>
        </p:xfrm>
        <a:graphic>
          <a:graphicData uri="http://schemas.openxmlformats.org/drawingml/2006/table">
            <a:tbl>
              <a:tblPr/>
              <a:tblGrid>
                <a:gridCol w="1568456"/>
              </a:tblGrid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ΑΓΙΑΣ ΒΑΡΒΑΡΑΣ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73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ΑΓΙΩΝ ΑΝΑΡΓΥΡΩΝ - ΚΑΜΑΤΕΡΟ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ΑΙΓΑΛΕΩ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ΙΛΙΟΥ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ΠΕΡΙΣΤΕΡΙΟΥ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ΠΕΤΡΟΥΠΟΛΗΣ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74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ΧΑΙΔΑΡΙΟΥ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Συνήθως ακούτε Ραδιόφωνο για να:</a:t>
            </a:r>
            <a:endParaRPr lang="en-US" sz="1400" b="1" smtClean="0"/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27088" y="981075"/>
          <a:ext cx="7128794" cy="900809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411464"/>
                <a:gridCol w="1143466"/>
                <a:gridCol w="1143466"/>
                <a:gridCol w="1143466"/>
                <a:gridCol w="1143466"/>
                <a:gridCol w="1143466"/>
              </a:tblGrid>
              <a:tr h="546479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Ενημερώνεστε για τις πολιτικές εξελίξεις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</a:t>
                      </a:r>
                      <a:r>
                        <a:rPr lang="el-GR" sz="1100" u="none" strike="noStrike" dirty="0" err="1">
                          <a:effectLst/>
                        </a:rPr>
                        <a:t>κούτε</a:t>
                      </a:r>
                      <a:r>
                        <a:rPr lang="el-GR" sz="1100" u="none" strike="noStrike" dirty="0">
                          <a:effectLst/>
                        </a:rPr>
                        <a:t> μουσική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Παρακολουθείτε την αθλητική κίνηση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Για όλους τους παραπάνω λόγους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 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Άνδρας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43,7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29,1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Γυναίκα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67,8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16,8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7088" y="1989138"/>
          <a:ext cx="7128794" cy="157543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411464"/>
                <a:gridCol w="1143466"/>
                <a:gridCol w="1143466"/>
                <a:gridCol w="1143466"/>
                <a:gridCol w="1143466"/>
                <a:gridCol w="1143466"/>
              </a:tblGrid>
              <a:tr h="475756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Ενημερώνεστε για τις πολιτικές εξελίξεις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r>
                        <a:rPr lang="el-GR" sz="1100" u="none" strike="noStrike">
                          <a:effectLst/>
                        </a:rPr>
                        <a:t>κούτε μουσική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Παρακολουθείτε την αθλητική κίνηση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Για όλους τους παραπάνω λόγους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 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1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17-24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84,4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1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25- 34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75,5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1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35- 44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77,0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16,4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1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45- 54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64,3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19,5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1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55- 64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58,4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18,4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1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65 +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28,9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38,5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30,4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27088" y="3860800"/>
          <a:ext cx="7128794" cy="206853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411464"/>
                <a:gridCol w="1143466"/>
                <a:gridCol w="1143466"/>
                <a:gridCol w="1143466"/>
                <a:gridCol w="1143466"/>
                <a:gridCol w="1143466"/>
              </a:tblGrid>
              <a:tr h="758085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Ενημερώνεστε για τις πολιτικές εξελίξεις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r>
                        <a:rPr lang="el-GR" sz="1100" u="none" strike="noStrike">
                          <a:effectLst/>
                        </a:rPr>
                        <a:t>κούτε μουσική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Παρακολουθείτε την αθλητική κίνηση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Για όλους τους παραπάνω λόγους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 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ΔΗΜΟΤΙΚΟ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16,9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52,3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30,8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ΓΥΜΝΑΣΙΟ/ ΛΥΚΕΙΟ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18,0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60,7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18,3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ΑΕΙ/ ΤΕΙ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61,2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20,5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ΜΕΤΑΠΤΥΧΙΑΚΟ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19,2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28,8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ΔΙΔΑΚΤΟΡΙΚΟ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22,7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27,3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33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Ραδιοφωνικό Σταθμό ακούτε, αν θέλετε να ακούσετε μουσική που σας αρέσει. 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5061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215188" y="1143000"/>
          <a:ext cx="1497012" cy="2428875"/>
        </p:xfrm>
        <a:graphic>
          <a:graphicData uri="http://schemas.openxmlformats.org/drawingml/2006/table">
            <a:tbl>
              <a:tblPr/>
              <a:tblGrid>
                <a:gridCol w="1497018"/>
              </a:tblGrid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ΑΘΗΝΑΙΩΝ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ΒΥΡΩΝΟΣ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ΔΑΦΝΗΣ - ΥΜΗΤΤΟΥ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ΖΩΓΡΑΦΟΥ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ΗΛΙΟΥΠΟΛΗΣ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ΚΑΙΣΑΡΙΑΝΗΣ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477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ΝΕΑΣ ΦΙΛΑΔΕΛΦΕΙΑΣ - ΝΕΑΣ ΧΑΛΚΗΔΟΝΑΣ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13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ΓΑΛΑΤΣΙΟΥ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Ραδιοφωνικό Σταθμό ακούτε, αν θέλετε να ακούσετε μουσική που σας αρέσει.</a:t>
            </a:r>
            <a:r>
              <a:rPr lang="el-GR" sz="1400" smtClean="0"/>
              <a:t> </a:t>
            </a:r>
            <a:endParaRPr lang="en-US" sz="140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608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6929438" y="1500188"/>
          <a:ext cx="1422400" cy="1704975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ΑΓΙΟΥ ΔΗΜΗΤΡΙΟΥ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ΑΛΙΜΟΥ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ΓΛΥΦΑΔΑΣ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ΕΛΛΗΝΙΚΟΥ - ΑΡΓΥΡΟΥΠΟΛΗΣ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ΚΑΛΛΙΘΕΑΣ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ΜΟΣΧΑΤΟΥ - ΤΑΥΡΟΥ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ΝΕΑΣ ΣΜΥΡΝΗΣ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ΠΑΛΑΙΟΥ ΦΑΛΗΡΟΥ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Ραδιοφωνικό Σταθμό ακούτε, αν θέλετε να ακούσετε μουσική που σας αρέσει</a:t>
            </a:r>
            <a:r>
              <a:rPr lang="el-GR" sz="1400" smtClean="0"/>
              <a:t>. </a:t>
            </a:r>
            <a:endParaRPr lang="en-US" sz="140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7109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000875" y="1857375"/>
          <a:ext cx="1422400" cy="12192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ΠΕΙΡΑΙΩΣ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ΝΙΚΑΙΑΣ - ΑΓΙΟΥ ΙΩΑΝΝΗ ΡΕΝΤΗ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ΚΟΡΥΔΑΛΛΟΥ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ΚΕΡΑΤΣΙΝΙΟΥ - ΔΡΑΠΕΤΣΩΝΑΣ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ΠΕΡΑΜΑΤΟΣ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Ραδιοφωνικό Σταθμό ακούτε, αν θέλετε να ακούσετε μουσική που σας αρέσει. 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8133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358063" y="1928813"/>
          <a:ext cx="1422400" cy="28194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ΑΧΑΡΝΩΝ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ΒΑΡΗΣ - ΒΟΥΛΑΣ - ΒΟΥΛΙΑΓΜΕΝΗΣ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ΔΙΟΝΥΣΟΥ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ΛΑΥΡΕΩΤΙΚΗΣ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ΚΡΩΠΙΑΣ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ΜΑΡΑΘΩΝΟΣ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ΜΑΡΚΟΠΟΥΛΟΥ - ΜΕΣΟΓΑΙΑΣ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ΠΑΙΑΝΙΑΣ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ΠΑΛΛΗΝΗΣ ΑΤΤΙΚΗΣ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ΡΑΦΗΝΑΣ - ΠΙΚΕΡΜΙΟΥ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ΣΑΡΩΝΙΚΟΥ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ΣΠΑΤΩΝ - ΑΡΤΕΜΙΔΟΣ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ΩΡΩΠΟΥ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Ποιον Ραδιοφωνικό Σταθμό ακούτε, αν θέλετε να ακούσετε μουσική που σας αρέσει. 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9157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286625" y="3500438"/>
          <a:ext cx="1422400" cy="9906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ΑΣΠΡΟΠΥΡΓΟΥ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ΕΛΕΥΣΙΝΑΣ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ΜΑΝΔΡΑΣ - ΕΙΔΥΛΛΙΑΣ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ΜΕΓΑΡΕΩΝ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ΦΥΛΗΣ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/>
          <a:lstStyle/>
          <a:p>
            <a:pPr eaLnBrk="1" hangingPunct="1"/>
            <a:r>
              <a:rPr lang="el-GR" sz="1400" b="1" smtClean="0"/>
              <a:t>Αν επιθυμείτε να ενημερωθείτε για αθλητικά θέματα , ποιον Ραδιοφωνικό Σταθμό επιλέγετε;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972452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0181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eaLnBrk="1" hangingPunct="1"/>
            <a:r>
              <a:rPr lang="el-GR" sz="1400" b="1" smtClean="0"/>
              <a:t>Αν επιθυμείτε να ενημερωθείτε για αθλητικά θέματα , ποιον Ραδιοφωνικό Σταθμό επιλέγετε;</a:t>
            </a:r>
            <a:br>
              <a:rPr lang="el-GR" sz="1400" b="1" smtClean="0"/>
            </a:br>
            <a:r>
              <a:rPr lang="el-GR" sz="1400" smtClean="0"/>
              <a:t/>
            </a:r>
            <a:br>
              <a:rPr lang="el-GR" sz="1400" smtClean="0"/>
            </a:br>
            <a:endParaRPr lang="en-US" sz="140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120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7286625" y="2214563"/>
          <a:ext cx="1285875" cy="3071812"/>
        </p:xfrm>
        <a:graphic>
          <a:graphicData uri="http://schemas.openxmlformats.org/drawingml/2006/table">
            <a:tbl>
              <a:tblPr/>
              <a:tblGrid>
                <a:gridCol w="1285884"/>
              </a:tblGrid>
              <a:tr h="23940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ΑΓΙΑΣ ΠΑΡΑΣΚΕΥΗΣ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940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ΑΜΑΡΟΥΣΙΟΥ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940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ΒΡΙΛΗΣΣΙΩΝ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940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ΗΡΑΚΛΕΙΟΥ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940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ΚΗΦΙΣΙΑΣ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9519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ΛΥΚΟΒΡΥΣΗΣ - ΠΕΥΚΗΣ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940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ΜΕΤΑΜΟΡΦΩΣΕΩΣ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940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ΝΕΑΣ ΙΩΝΙΑΣ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9519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ΠΑΠΑΓΟΥ - ΧΟΛΑΡΓΟΥ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940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ΠΕΝΤΕΛΗΣ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9519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ΦΙΛΟΘΕΗΣ - ΨΥΧΙΚΟΥ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28009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ΧΑΛΑΝΔΡΙΟΥ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Αν επιθυμείτε να ενημερωθείτε για αθλητικά θέματα , ποιον Ραδιοφωνικό Σταθμό επιλέγετε;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2229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6572250" y="2571750"/>
          <a:ext cx="1568450" cy="2428875"/>
        </p:xfrm>
        <a:graphic>
          <a:graphicData uri="http://schemas.openxmlformats.org/drawingml/2006/table">
            <a:tbl>
              <a:tblPr/>
              <a:tblGrid>
                <a:gridCol w="1568456"/>
              </a:tblGrid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ΑΓΙΑΣ ΒΑΡΒΑΡΑΣ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73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ΑΓΙΩΝ ΑΝΑΡΓΥΡΩΝ - ΚΑΜΑΤΕΡΟ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ΑΙΓΑΛΕΩ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ΙΛΙΟΥ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ΠΕΡΙΣΤΕΡΙΟΥ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2828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ΠΕΤΡΟΥΠΟΛΗΣ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74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ΧΑΙΔΑΡΙΟΥ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Αν επιθυμείτε να ενημερωθείτε για αθλητικά θέματα , ποιον Ραδιοφωνικό Σταθμό επιλέγετε;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3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6643688" y="2571750"/>
          <a:ext cx="1497012" cy="2428875"/>
        </p:xfrm>
        <a:graphic>
          <a:graphicData uri="http://schemas.openxmlformats.org/drawingml/2006/table">
            <a:tbl>
              <a:tblPr/>
              <a:tblGrid>
                <a:gridCol w="1497018"/>
              </a:tblGrid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ΑΘΗΝΑΙΩΝ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ΒΥΡΩΝΟΣ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ΔΑΦΝΗΣ - ΥΜΗΤΤΟΥ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ΖΩΓΡΑΦΟΥ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ΗΛΙΟΥΠΟΛΗΣ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954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ΚΑΙΣΑΡΙΑΝΗΣ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477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ΝΕΑΣ ΦΙΛΑΔΕΛΦΕΙΑΣ - ΝΕΑΣ ΧΑΛΚΗΔΟΝΑΣ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13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ΓΑΛΑΤΣΙΟΥ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eaLnBrk="1" hangingPunct="1"/>
            <a:r>
              <a:rPr lang="el-GR" sz="1400" b="1" smtClean="0"/>
              <a:t>Αν επιθυμείτε να ενημερωθείτε για αθλητικά θέματα , ποιον Ραδιοφωνικό Σταθμό επιλέγετε;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4277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072313" y="3000375"/>
          <a:ext cx="1422400" cy="1704975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ΑΓΙΟΥ ΔΗΜΗΤΡΙΟΥ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ΑΛΙΜΟΥ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ΓΛΥΦΑΔΑΣ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ΕΛΛΗΝΙΚΟΥ - ΑΡΓΥΡΟΥΠΟΛΗΣ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ΚΑΛΛΙΘΕΑΣ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ΜΟΣΧΑΤΟΥ - ΤΑΥΡΟΥ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ΝΕΑΣ ΣΜΥΡΝΗΣ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ΠΑΛΑΙΟΥ ΦΑΛΗΡΟΥ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Συνήθως ακούτε Ραδιόφωνο για να:</a:t>
            </a:r>
            <a:endParaRPr lang="en-US" sz="1400" b="1" smtClean="0"/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9750" y="692150"/>
          <a:ext cx="7704858" cy="210693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25523"/>
                <a:gridCol w="1235867"/>
                <a:gridCol w="1235867"/>
                <a:gridCol w="1235867"/>
                <a:gridCol w="1235867"/>
                <a:gridCol w="1235867"/>
              </a:tblGrid>
              <a:tr h="347573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Ενημερώνεστε για τις πολιτικές εξελίξεις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</a:t>
                      </a:r>
                      <a:r>
                        <a:rPr lang="el-GR" sz="1100" u="none" strike="noStrike" dirty="0" err="1">
                          <a:effectLst/>
                        </a:rPr>
                        <a:t>κούτε</a:t>
                      </a:r>
                      <a:r>
                        <a:rPr lang="el-GR" sz="1100" u="none" strike="noStrike" dirty="0">
                          <a:effectLst/>
                        </a:rPr>
                        <a:t> μουσική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Παρακολουθείτε την αθλητική κίνηση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Για όλους τους παραπάνω λόγους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 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304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Δημόσιος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70,5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304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Ιδιωτικός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65,8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19,8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304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Αυτοαπασχολούμενος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63,8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12,8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137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Επιχειρηματίας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58,3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20,8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77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Άνεργος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77,4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13,2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137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Φοιτητής/φοιτήτρια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84,6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10,3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77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Αγρότης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77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Οικιακά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62,4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16,5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137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Συνταξιούχος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25,7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44,3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27,8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9750" y="2992438"/>
          <a:ext cx="7704857" cy="30083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25522"/>
                <a:gridCol w="1235867"/>
                <a:gridCol w="1235867"/>
                <a:gridCol w="1235867"/>
                <a:gridCol w="1235867"/>
                <a:gridCol w="1235867"/>
              </a:tblGrid>
              <a:tr h="683480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Ενημερώνεστε για τις πολιτικές εξελίξεις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r>
                        <a:rPr lang="el-GR" sz="1100" u="none" strike="noStrike">
                          <a:effectLst/>
                        </a:rPr>
                        <a:t>κούτε μουσική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Παρακολουθείτε την αθλητική κίνηση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Για όλους τους παραπάνω λόγους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 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8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ΒΟΡΕΙΟΣ ΤΟΜΕΑΣ ΑΘΗΝΑΣ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57,5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8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ΔΥΤΙΚΟΣ ΤΟΜΕΑΣ  ΑΘΗΝΑΣ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17,8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27,8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8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ΚΕΝΤΡΙΚΟΣ ΤΟΜΕΑΣ ΑΘΗΝΑΣ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52,2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24,1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ΝΟΤΙΟΣ ΤΟΜΕΑΣ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14,3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64,3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20,2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ΠΕΙΡΑΙΩΣ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10,7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76,8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ΑΝΑΤΟΛΙΚΗ ΑΤΤΙΚΗ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69,1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19,5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ΔΥΤΙΚΗ ΑΤΤΙΚΗ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63,6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18,2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364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Αν επιθυμείτε να ενημερωθείτε για αθλητικά θέματα , ποιον Ραδιοφωνικό Σταθμό επιλέγετε;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5301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072313" y="3000375"/>
          <a:ext cx="1422400" cy="1500188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46126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ΠΕΙΡΑΙΩΣ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677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ΝΙΚΑΙΑΣ - ΑΓΙΟΥ ΙΩΑΝΝΗ ΡΕΝΤΗ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6126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ΚΟΡΥΔΑΛΛΟΥ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677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ΚΕΡΑΤΣΙΝΙΟΥ - ΔΡΑΠΕΤΣΩΝΑΣ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4406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ΠΕΡΑΜΑΤΟΣ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Αν επιθυμείτε να ενημερωθείτε για αθλητικά θέματα , ποιον Ραδιοφωνικό Σταθμό επιλέγετε;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632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6929438" y="2571750"/>
          <a:ext cx="1422400" cy="28194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ΑΧΑΡΝΩΝ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ΒΑΡΗΣ - ΒΟΥΛΑΣ - ΒΟΥΛΙΑΓΜΕΝΗΣ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ΔΙΟΝΥΣΟΥ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ΛΑΥΡΕΩΤΙΚΗΣ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ΚΡΩΠΙΑΣ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ΜΑΡΑΘΩΝΟΣ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ΜΑΡΚΟΠΟΥΛΟΥ - ΜΕΣΟΓΑΙΑΣ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ΠΑΙΑΝΙΑΣ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ΠΑΛΛΗΝΗΣ ΑΤΤΙΚΗΣ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ΡΑΦΗΝΑΣ - ΠΙΚΕΡΜΙΟΥ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ΣΑΡΩΝΙΚΟΥ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ΣΠΑΤΩΝ - ΑΡΤΕΜΙΔΟΣ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ΩΡΩΠΟΥ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Αν επιθυμείτε να ενημερωθείτε για αθλητικά θέματα , ποιον Ραδιοφωνικό Σταθμό επιλέγετε;</a:t>
            </a:r>
            <a:br>
              <a:rPr lang="el-GR" sz="1400" b="1" smtClean="0"/>
            </a:br>
            <a:r>
              <a:rPr lang="el-GR" sz="1400" b="1" smtClean="0"/>
              <a:t/>
            </a:r>
            <a:br>
              <a:rPr lang="el-GR" sz="1400" b="1" smtClean="0"/>
            </a:b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7349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7358063" y="3571875"/>
          <a:ext cx="1422400" cy="990600"/>
        </p:xfrm>
        <a:graphic>
          <a:graphicData uri="http://schemas.openxmlformats.org/drawingml/2006/table">
            <a:tbl>
              <a:tblPr/>
              <a:tblGrid>
                <a:gridCol w="142240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ΑΣΠΡΟΠΥΡΓΟΥ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ΕΛΕΥΣΙΝΑΣ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ΜΑΝΔΡΑΣ - ΕΙΔΥΛΛΙΑΣ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ΜΕΓΑΡΕΩΝ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9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ΦΥΛΗΣ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3"/>
          <p:cNvSpPr>
            <a:spLocks noGrp="1"/>
          </p:cNvSpPr>
          <p:nvPr>
            <p:ph type="title"/>
          </p:nvPr>
        </p:nvSpPr>
        <p:spPr>
          <a:xfrm>
            <a:off x="500063" y="285750"/>
            <a:ext cx="8072437" cy="4175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Θεωρείτε θετικό γεγονός που εκπέμπει δημοτικός ραδιοφωνικός σταθμός στην περιοχή  της Αθήνας και του Λεκανοπέδιου;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8373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4175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Θεωρείτε θετικό γεγονός που εκπέμπει δημοτικός ραδιοφωνικός σταθμός στην περιοχή  της Αθήνας και του Λεκανοπέδιου;</a:t>
            </a:r>
            <a:endParaRPr lang="en-US" sz="1400" b="1" smtClean="0"/>
          </a:p>
        </p:txBody>
      </p:sp>
      <p:pic>
        <p:nvPicPr>
          <p:cNvPr id="593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331913" y="908050"/>
          <a:ext cx="5545137" cy="6985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307537"/>
                <a:gridCol w="1059270"/>
                <a:gridCol w="1059270"/>
                <a:gridCol w="1059270"/>
                <a:gridCol w="1059270"/>
              </a:tblGrid>
              <a:tr h="323066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ΟΧΙ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ΜΟΥ ΕΙΝΑΙ ΑΔΙΑΦΟΡΟ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9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Άνδρας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76,2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18,4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9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Γυναίκα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81,3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36675" y="1700213"/>
          <a:ext cx="5540375" cy="1598612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306418"/>
                <a:gridCol w="1058364"/>
                <a:gridCol w="1058364"/>
                <a:gridCol w="1058364"/>
                <a:gridCol w="1058364"/>
              </a:tblGrid>
              <a:tr h="391635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ΜΟΥ ΕΙΝΑΙ ΑΔΙΑΦΟΡΟ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2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17-24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2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25- 34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73,1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19,2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2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35- 44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74,8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22,0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2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45- 54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2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55- 64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82,1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14,7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2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65 +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79,5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15,3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36675" y="3714750"/>
          <a:ext cx="5540375" cy="214312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306418"/>
                <a:gridCol w="1058364"/>
                <a:gridCol w="1058364"/>
                <a:gridCol w="1058364"/>
                <a:gridCol w="1058364"/>
              </a:tblGrid>
              <a:tr h="545108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ΜΟΥ ΕΙΝΑΙ ΑΔΙΑΦΟΡΟ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7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ΔΗΜΟΤΙΚΟ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82,8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14,1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93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ΓΥΜΝΑΣΙΟ/ ΛΥΚΕΙΟ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80,6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8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ΑΕΙ/ ΤΕΙ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77,3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18,0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7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ΜΕΤΑΠΤΥΧΙΑΚΟ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75,0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21,2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7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ΔΙΔΑΚΤΟΡΙΚΟ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86,4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9,1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9516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1400" b="1" smtClean="0"/>
              <a:t>Θεωρείτε θετικό γεγονός που εκπέμπει δημοτικός ραδιοφωνικός σταθμός στην περιοχή  της Αθήνας και του Λεκανοπέδιου;</a:t>
            </a:r>
            <a:endParaRPr lang="en-US" sz="1400" b="1" smtClean="0"/>
          </a:p>
        </p:txBody>
      </p:sp>
      <p:pic>
        <p:nvPicPr>
          <p:cNvPr id="604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16013" y="908050"/>
          <a:ext cx="7027862" cy="193992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657323"/>
                <a:gridCol w="1342641"/>
                <a:gridCol w="1342641"/>
                <a:gridCol w="1342641"/>
                <a:gridCol w="1342641"/>
              </a:tblGrid>
              <a:tr h="265475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ΜΟΥ ΕΙΝΑΙ ΑΔΙΑΦΟΡΟ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Δημόσιος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78,4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17,0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Ιδιωτικός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78,2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19,3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Αυτοαπασχολούμενος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73,4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21,3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Επιχειρηματίας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83,3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12,5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36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Άνεργος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80,8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11,5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Φοιτητής/φοιτήτρια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73,7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23,7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36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Αγρότης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36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Οικιακά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74,7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22,9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Συνταξιούχος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83,0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12,3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16013" y="3143250"/>
          <a:ext cx="7202487" cy="257175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470150"/>
                <a:gridCol w="1183081"/>
                <a:gridCol w="1183081"/>
                <a:gridCol w="1183081"/>
                <a:gridCol w="1183081"/>
              </a:tblGrid>
              <a:tr h="443670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ΝΑΙ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ΟΧΙ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ΜΟΥ ΕΙΝΑΙ ΑΔΙΑΦΟΡΟ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ΔΓ/ΔΑ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ΒΟΡΕΙΟΥ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ΤΟΜΕΑ 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80,2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17,3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ΔΥΤΙΚΟΥ ΤΟΜΕΑ  ΑΘΗΝΩΝ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78,7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16,9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ΚΕΝΤΡΙΚΟΣΥ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ΤΟΜΕΑ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 ΑΘΗΝΩΝ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80,8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12,2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94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ΝΟΤΙΟΥ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1100" u="none" strike="noStrike" dirty="0" smtClean="0">
                          <a:effectLst/>
                        </a:rPr>
                        <a:t> ΤΟΜΕΑ</a:t>
                      </a:r>
                      <a:r>
                        <a:rPr lang="el-GR" sz="1100" u="none" strike="noStrike" baseline="0" dirty="0" smtClean="0">
                          <a:effectLst/>
                        </a:rPr>
                        <a:t> ΑΘΗΝΩΝ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76,7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18,6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0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 ΠΕΙΡΑΙΩΣ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71,4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25,0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94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ΑΝΑΤΟΛΙΚΗ Σ  ΑΤΤΙΚΗΣ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79,2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17,5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94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>
                          <a:effectLst/>
                        </a:rPr>
                        <a:t>ΠΕ  ΔΥΤΙΚΗΣ   ΑΤΤΙΚΗΣ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79,5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0544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00" cy="4175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b="1" dirty="0" smtClean="0"/>
              <a:t>Τι θα ζητούσατε από το πρόγραμμα του ΑΘΗΝΑ 9.84 ως Ραδιοσταθμού της Αθήνας , ώστε να βρίσκετε ενδιαφέρον το πρόγραμμά του και να το παρακολουθείτε</a:t>
            </a:r>
            <a:r>
              <a:rPr lang="el-GR" sz="1400" dirty="0" smtClean="0"/>
              <a:t>;</a:t>
            </a:r>
            <a:endParaRPr lang="en-US" sz="1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6144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ΤΕΛΟΣ ΠΑΡΟΥΣΙΑΣΗΣ</a:t>
            </a:r>
            <a:endParaRPr lang="en-US" dirty="0"/>
          </a:p>
        </p:txBody>
      </p:sp>
      <p:pic>
        <p:nvPicPr>
          <p:cNvPr id="6246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62468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Που συνήθως ακούτε ραδιόφωνο;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245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Που συνήθως ακούτε ραδιόφωνο;</a:t>
            </a:r>
            <a:endParaRPr lang="en-US" sz="1400" b="1" smtClean="0"/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311275" y="836613"/>
          <a:ext cx="6069081" cy="643437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431217"/>
                <a:gridCol w="1159466"/>
                <a:gridCol w="1159466"/>
                <a:gridCol w="1159466"/>
                <a:gridCol w="1159466"/>
              </a:tblGrid>
              <a:tr h="289107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Στο γραφείο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σπίτι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αυτοκίνητο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Άλλο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7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Άνδρας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33,1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7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Γυναίκα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54,5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33,6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7,4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00163" y="1628775"/>
          <a:ext cx="6079612" cy="136283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433700"/>
                <a:gridCol w="1161478"/>
                <a:gridCol w="1161478"/>
                <a:gridCol w="1161478"/>
                <a:gridCol w="1161478"/>
              </a:tblGrid>
              <a:tr h="299848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Στο γραφείο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σπίτι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αυτοκίνητο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Άλλο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6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17-24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24,4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6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25- 34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13,2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15,1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60,4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11,3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6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35- 44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27,6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6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45- 54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9,5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34,4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50,7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6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55- 64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46,4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40,6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8,9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6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65 +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72,9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85875" y="3284538"/>
          <a:ext cx="6094960" cy="2359041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437320"/>
                <a:gridCol w="1164410"/>
                <a:gridCol w="1164410"/>
                <a:gridCol w="1164410"/>
                <a:gridCol w="1164410"/>
              </a:tblGrid>
              <a:tr h="546547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Στο γραφείο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σπίτι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αυτοκίνητο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Άλλο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ΔΗΜΟΤΙΚΟ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81,5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15,4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ΓΥΜΝΑΣΙΟ/ ΛΥΚΕΙΟ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54,2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34,9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48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ΑΕΙ/ ΤΕΙ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36,2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48,5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ΜΕΤΑΠΤΥΧΙΑΚΟ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23,1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67,3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ΔΙΔΑΚΤΟΡΙΚΟ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40,9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54,5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388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Που συνήθως ακούτε ραδιόφωνο;</a:t>
            </a:r>
            <a:endParaRPr lang="en-US" sz="1400" b="1" smtClean="0"/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16013" y="765175"/>
          <a:ext cx="6624736" cy="182856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62252"/>
                <a:gridCol w="1265621"/>
                <a:gridCol w="1265621"/>
                <a:gridCol w="1265621"/>
                <a:gridCol w="1265621"/>
              </a:tblGrid>
              <a:tr h="234080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γραφείο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σπίτι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αυτοκίνητο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Άλλο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Δημόσιος Υπάλληλος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35,2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51,1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Ιδιωτικός Υπάλληλος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9,4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23,6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Αυτοαπασχολούμενος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13,7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26,3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48,4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11,6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Επιχειρηματίας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20,8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16,7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58,3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1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Άνεργος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49,1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45,3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Φοιτητής/φοιτήτρια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35,9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41,0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20,5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1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Αγρότης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1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Οικιακά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65,9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30,6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0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Συνταξιούχος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66,4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26,6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16013" y="2708275"/>
          <a:ext cx="6624736" cy="3078181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562252"/>
                <a:gridCol w="1265621"/>
                <a:gridCol w="1265621"/>
                <a:gridCol w="1265621"/>
                <a:gridCol w="1265621"/>
              </a:tblGrid>
              <a:tr h="383272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Στο γραφείο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σπίτι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Στο αυτοκίνητο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Άλλο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9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ΒΟΡΕΙΟΣ ΤΟΜΕΑΣ ΑΘΗΝΑΣ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5,3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43,7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44,0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9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ΔΥΤΙΚΟΣ ΤΟΜΕΑΣ  ΑΘΗΝΑΣ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45,6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42,2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8,9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9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ΚΕΝΤΡΙΚΟΣ ΤΟΜΕΑΣ ΑΘΗΝΑΣ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51,9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36,1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0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ΝΟΤΙΟΣ ΤΟΜΕΑΣ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2,3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52,3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38,4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0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ΠΕΙΡΑΙΩΣ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50,0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41,1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0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ΑΝΑΤΟΛΙΚΗ ΑΤΤΙΚΗ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37,4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48,0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7,3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0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ΔΥΤΙΚΗ ΑΤΤΙΚΗ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6,8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38,6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50,0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4,5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416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7512"/>
          </a:xfrm>
        </p:spPr>
        <p:txBody>
          <a:bodyPr/>
          <a:lstStyle/>
          <a:p>
            <a:pPr algn="ctr" eaLnBrk="1" hangingPunct="1"/>
            <a:r>
              <a:rPr lang="el-GR" sz="1400" b="1" smtClean="0"/>
              <a:t>Με ποιόν τρόπο συνήθως ακούτε ραδιόφωνο ;</a:t>
            </a:r>
            <a:endParaRPr lang="en-US" sz="14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467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6570663"/>
            <a:ext cx="1295400" cy="28733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3317" name="5 - Εικόνα" descr="C:\Users\mdiam\AppData\Local\Packages\microsoft.windowscommunicationsapps_8wekyb3d8bbwe\LocalState\Files\S0\9201\OPINION POLL logo small[34936].jpg"/>
          <p:cNvPicPr>
            <a:picLocks noChangeAspect="1" noChangeArrowheads="1"/>
          </p:cNvPicPr>
          <p:nvPr/>
        </p:nvPicPr>
        <p:blipFill>
          <a:blip r:embed="rId4">
            <a:lum contrast="-40000"/>
          </a:blip>
          <a:srcRect/>
          <a:stretch>
            <a:fillRect/>
          </a:stretch>
        </p:blipFill>
        <p:spPr bwMode="auto">
          <a:xfrm>
            <a:off x="0" y="6286500"/>
            <a:ext cx="19288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2647</Words>
  <Application>Microsoft Office PowerPoint</Application>
  <PresentationFormat>Προβολή στην οθόνη (4:3)</PresentationFormat>
  <Paragraphs>1458</Paragraphs>
  <Slides>57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57</vt:i4>
      </vt:variant>
    </vt:vector>
  </HeadingPairs>
  <TitlesOfParts>
    <vt:vector size="63" baseType="lpstr">
      <vt:lpstr>Arial</vt:lpstr>
      <vt:lpstr>Franklin Gothic Book</vt:lpstr>
      <vt:lpstr>Wingdings 2</vt:lpstr>
      <vt:lpstr>Calibri</vt:lpstr>
      <vt:lpstr>Wingdings</vt:lpstr>
      <vt:lpstr>Technic</vt:lpstr>
      <vt:lpstr>για το ρOλο και την απHχηση του «ΑΘΗΝΑ 9,84» ωΣ ΜΕσου ΜαζικΗΣ ΕνημΕρωσηΣ</vt:lpstr>
      <vt:lpstr>Ταυτότητα Έρευνας</vt:lpstr>
      <vt:lpstr>Συνήθως ακούτε Ραδιόφωνο για να:</vt:lpstr>
      <vt:lpstr>Συνήθως ακούτε Ραδιόφωνο για να:</vt:lpstr>
      <vt:lpstr>Συνήθως ακούτε Ραδιόφωνο για να:</vt:lpstr>
      <vt:lpstr>Που συνήθως ακούτε ραδιόφωνο;</vt:lpstr>
      <vt:lpstr>Που συνήθως ακούτε ραδιόφωνο;</vt:lpstr>
      <vt:lpstr>Που συνήθως ακούτε ραδιόφωνο;</vt:lpstr>
      <vt:lpstr>Με ποιόν τρόπο συνήθως ακούτε ραδιόφωνο ;</vt:lpstr>
      <vt:lpstr>Με ποιόν τρόπο συνήθως ακούτε ραδιόφωνο ;</vt:lpstr>
      <vt:lpstr>Με ποιόν τρόπο συνήθως ακούτε ραδιόφωνο ;</vt:lpstr>
      <vt:lpstr>Συμπληρώθηκαν  30 χρόνια λειτουργίας του ΑΘΗΝΑ 9.84 ; Έχετε ακούσει αυτό το σταθμό μέσα σ΄αυτά τα χρόνια;</vt:lpstr>
      <vt:lpstr>Συμπληρώθηκαν  30 χρόνια λειτουργίας του ΑΘΗΝΑ 9.84 ; Έχετε ακούσει αυτό το σταθμό μέσα σ΄αυτά τα χρόνια;</vt:lpstr>
      <vt:lpstr>Συμπληρώθηκαν  30 χρόνια λειτουργίας του ΑΘΗΝΑ 9.84 ; Έχετε ακούσει αυτό το σταθμό μέσα σ΄αυτά τα χρόνια;</vt:lpstr>
      <vt:lpstr>Μέσα στο 2018 , έχετε ακούσει κάποιο πρόγραμμα του ΑΘΗΝΑ 9.84;</vt:lpstr>
      <vt:lpstr>Μέσα στο 2018 , έχετε ακούσει κάποιο πρόγραμμα του ΑΘΗΝΑ 9.84;</vt:lpstr>
      <vt:lpstr>Μέσα στο 2018 , έχετε ακούσει κάποιο πρόγραμμα του ΑΘΗΝΑ 9.84;</vt:lpstr>
      <vt:lpstr> Είναι στις βασικές σας επιλογές η παρακολούθηση των εκπομπών από τον Ρ/Σ ΑΘΗΝΑ 9.84;</vt:lpstr>
      <vt:lpstr> Είναι στις βασικές σας επιλογές η παρακολούθηση των εκπομπών από τον Ρ/Σ ΑΘΗΝΑ 9.84;</vt:lpstr>
      <vt:lpstr> Είναι στις βασικές σας επιλογές η παρακολούθηση των εκπομπών από τον Ρ/Σ ΑΘΗΝΑ 9.84;</vt:lpstr>
      <vt:lpstr>Ποιον Ραδιοσταθμό παρακολουθείτε ,αν θέλετε να ενημερωθείτε για την πολιτική κοινωνική, οικονομική ειδησεογραφία;  </vt:lpstr>
      <vt:lpstr>Ποιον Ραδιοσταθμό παρακολουθείτε ,αν θέλετε να ενημερωθείτε για την πολιτική ,κοινωνική, οικονομική ειδησεογραφία;  </vt:lpstr>
      <vt:lpstr>Ποιον Ραδιοσταθμό παρακολουθείτε ,αν θέλετε να ενημερωθείτε για την πολιτική ,κοινωνική, οικονομική ειδησεογραφία;  </vt:lpstr>
      <vt:lpstr>Ποιον Ραδιοσταθμό παρακολουθείτε ,αν θέλετε να ενημερωθείτε για την πολιτική ,κοινωνική, οικονομική ειδησεογραφία;  </vt:lpstr>
      <vt:lpstr>Ποιον Ραδιοσταθμό παρακολουθείτε ,αν θέλετε να ενημερωθείτε για την πολιτική ,κοινωνική, οικονομική ειδησεογραφία;  </vt:lpstr>
      <vt:lpstr>Ποιον Ραδιοσταθμό παρακολουθείτε ,αν θέλετε να ενημερωθείτε για την πολιτική ,κοινωνική, οικονομική ειδησεογραφία;  </vt:lpstr>
      <vt:lpstr>Ποιον Ραδιοσταθμό παρακολουθείτε ,αν θέλετε να ενημερωθείτε για την πολιτική ,κοινωνική, οικονομική ειδησεογραφία;  </vt:lpstr>
      <vt:lpstr>Ποιον Ραδιοσταθμό παρακολουθείτε ,αν θέλετε να ενημερωθείτε για την πολιτική ,κοινωνική, οικονομική ειδησεογραφία;  </vt:lpstr>
      <vt:lpstr>Ποιον Ραδιοσταθμό παρακολουθείτε ,αν θέλετε να ενημερωθείτε για  Διεθνή ειδησεογραφία ;</vt:lpstr>
      <vt:lpstr>Ποιον Ραδιοσταθμό παρακολουθείτε ,αν θέλετε να ενημερωθείτε για  Διεθνή ειδησεογραφία ;</vt:lpstr>
      <vt:lpstr>Ποιον Ραδιοσταθμό παρακολουθείτε ,αν θέλετε να ενημερωθείτε για  Διεθνή ειδησεογραφία ;</vt:lpstr>
      <vt:lpstr>Ποιον Ραδιοσταθμό παρακολουθείτε ,αν θέλετε να ενημερωθείτε για  Διεθνή ειδησεογραφία ;</vt:lpstr>
      <vt:lpstr>Ποιον Ραδιοσταθμό παρακολουθείτε ,αν θέλετε να ενημερωθείτε για  Διεθνή ειδησεογραφία ;</vt:lpstr>
      <vt:lpstr>Ποιον Ραδιοσταθμό παρακολουθείτε ,αν θέλετε να ενημερωθείτε για  Διεθνή ειδησεογραφία ;</vt:lpstr>
      <vt:lpstr>Ποιον Ραδιοσταθμό παρακολουθείτε ,αν θέλετε να ενημερωθείτε για  Διεθνή ειδησεογραφία ;</vt:lpstr>
      <vt:lpstr>Ποιον Ραδιοσταθμό παρακολουθείτε ,αν θέλετε να ενημερωθείτε για  Διεθνή ειδησεογραφία ;</vt:lpstr>
      <vt:lpstr>Ποιον Ραδιοφωνικό Σταθμό ακούτε, αν θέλετε να ακούσετε μουσική που σας αρέσει. </vt:lpstr>
      <vt:lpstr>Ποιον Ραδιοφωνικό Σταθμό ακούτε, αν θέλετε να ακούσετε μουσική που σας αρέσει. </vt:lpstr>
      <vt:lpstr>Ποιον Ραδιοφωνικό Σταθμό ακούτε, αν θέλετε να ακούσετε μουσική που σας αρέσει. </vt:lpstr>
      <vt:lpstr>Ποιον Ραδιοφωνικό Σταθμό ακούτε, αν θέλετε να ακούσετε μουσική που σας αρέσει. </vt:lpstr>
      <vt:lpstr>Ποιον Ραδιοφωνικό Σταθμό ακούτε, αν θέλετε να ακούσετε μουσική που σας αρέσει. </vt:lpstr>
      <vt:lpstr>Ποιον Ραδιοφωνικό Σταθμό ακούτε, αν θέλετε να ακούσετε μουσική που σας αρέσει. </vt:lpstr>
      <vt:lpstr>Ποιον Ραδιοφωνικό Σταθμό ακούτε, αν θέλετε να ακούσετε μουσική που σας αρέσει. </vt:lpstr>
      <vt:lpstr>Ποιον Ραδιοφωνικό Σταθμό ακούτε, αν θέλετε να ακούσετε μουσική που σας αρέσει. </vt:lpstr>
      <vt:lpstr>Αν επιθυμείτε να ενημερωθείτε για αθλητικά θέματα , ποιον Ραδιοφωνικό Σταθμό επιλέγετε;  </vt:lpstr>
      <vt:lpstr>Αν επιθυμείτε να ενημερωθείτε για αθλητικά θέματα , ποιον Ραδιοφωνικό Σταθμό επιλέγετε;  </vt:lpstr>
      <vt:lpstr>Αν επιθυμείτε να ενημερωθείτε για αθλητικά θέματα , ποιον Ραδιοφωνικό Σταθμό επιλέγετε;  </vt:lpstr>
      <vt:lpstr>Αν επιθυμείτε να ενημερωθείτε για αθλητικά θέματα , ποιον Ραδιοφωνικό Σταθμό επιλέγετε;  </vt:lpstr>
      <vt:lpstr>Αν επιθυμείτε να ενημερωθείτε για αθλητικά θέματα , ποιον Ραδιοφωνικό Σταθμό επιλέγετε;  </vt:lpstr>
      <vt:lpstr>Αν επιθυμείτε να ενημερωθείτε για αθλητικά θέματα , ποιον Ραδιοφωνικό Σταθμό επιλέγετε;  </vt:lpstr>
      <vt:lpstr>Αν επιθυμείτε να ενημερωθείτε για αθλητικά θέματα , ποιον Ραδιοφωνικό Σταθμό επιλέγετε;  </vt:lpstr>
      <vt:lpstr>Αν επιθυμείτε να ενημερωθείτε για αθλητικά θέματα , ποιον Ραδιοφωνικό Σταθμό επιλέγετε;  </vt:lpstr>
      <vt:lpstr>Θεωρείτε θετικό γεγονός που εκπέμπει δημοτικός ραδιοφωνικός σταθμός στην περιοχή  της Αθήνας και του Λεκανοπέδιου;</vt:lpstr>
      <vt:lpstr>Θεωρείτε θετικό γεγονός που εκπέμπει δημοτικός ραδιοφωνικός σταθμός στην περιοχή  της Αθήνας και του Λεκανοπέδιου;</vt:lpstr>
      <vt:lpstr>Θεωρείτε θετικό γεγονός που εκπέμπει δημοτικός ραδιοφωνικός σταθμός στην περιοχή  της Αθήνας και του Λεκανοπέδιου;</vt:lpstr>
      <vt:lpstr>Τι θα ζητούσατε από το πρόγραμμα του ΑΘΗΝΑ 9.84 ως Ραδιοσταθμού της Αθήνας , ώστε να βρίσκετε ενδιαφέρον το πρόγραμμά του και να το παρακολουθείτε;</vt:lpstr>
      <vt:lpstr>ΤΕΛΟΣ ΠΑΡΟΥΣΙΑΣΗΣ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DaBossss</dc:creator>
  <cp:lastModifiedBy>moauser(not admin)</cp:lastModifiedBy>
  <cp:revision>103</cp:revision>
  <dcterms:created xsi:type="dcterms:W3CDTF">2017-10-03T13:30:21Z</dcterms:created>
  <dcterms:modified xsi:type="dcterms:W3CDTF">2021-11-22T09:28:13Z</dcterms:modified>
</cp:coreProperties>
</file>